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11" r:id="rId1"/>
  </p:sldMasterIdLst>
  <p:notesMasterIdLst>
    <p:notesMasterId r:id="rId18"/>
  </p:notesMasterIdLst>
  <p:sldIdLst>
    <p:sldId id="296" r:id="rId2"/>
    <p:sldId id="301" r:id="rId3"/>
    <p:sldId id="307" r:id="rId4"/>
    <p:sldId id="321" r:id="rId5"/>
    <p:sldId id="322" r:id="rId6"/>
    <p:sldId id="323" r:id="rId7"/>
    <p:sldId id="324" r:id="rId8"/>
    <p:sldId id="313" r:id="rId9"/>
    <p:sldId id="319" r:id="rId10"/>
    <p:sldId id="326" r:id="rId11"/>
    <p:sldId id="320" r:id="rId12"/>
    <p:sldId id="317" r:id="rId13"/>
    <p:sldId id="315" r:id="rId14"/>
    <p:sldId id="312" r:id="rId15"/>
    <p:sldId id="302" r:id="rId16"/>
    <p:sldId id="297" r:id="rId17"/>
  </p:sldIdLst>
  <p:sldSz cx="12192000" cy="6858000"/>
  <p:notesSz cx="7053263" cy="10180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5339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510800"/>
          </a:xfrm>
          <a:prstGeom prst="rect">
            <a:avLst/>
          </a:prstGeom>
        </p:spPr>
        <p:txBody>
          <a:bodyPr vert="horz" lIns="98472" tIns="49236" rIns="98472" bIns="49236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510800"/>
          </a:xfrm>
          <a:prstGeom prst="rect">
            <a:avLst/>
          </a:prstGeom>
        </p:spPr>
        <p:txBody>
          <a:bodyPr vert="horz" lIns="98472" tIns="49236" rIns="98472" bIns="49236" rtlCol="0"/>
          <a:lstStyle>
            <a:lvl1pPr algn="r">
              <a:defRPr sz="1300"/>
            </a:lvl1pPr>
          </a:lstStyle>
          <a:p>
            <a:fld id="{C9D615BE-51C8-9747-8277-37902D6D1992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73075" y="1273175"/>
            <a:ext cx="6107113" cy="3435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8472" tIns="49236" rIns="98472" bIns="4923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899432"/>
            <a:ext cx="5642610" cy="4008626"/>
          </a:xfrm>
          <a:prstGeom prst="rect">
            <a:avLst/>
          </a:prstGeom>
        </p:spPr>
        <p:txBody>
          <a:bodyPr vert="horz" lIns="98472" tIns="49236" rIns="98472" bIns="49236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669840"/>
            <a:ext cx="3056414" cy="510799"/>
          </a:xfrm>
          <a:prstGeom prst="rect">
            <a:avLst/>
          </a:prstGeom>
        </p:spPr>
        <p:txBody>
          <a:bodyPr vert="horz" lIns="98472" tIns="49236" rIns="98472" bIns="49236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9669840"/>
            <a:ext cx="3056414" cy="510799"/>
          </a:xfrm>
          <a:prstGeom prst="rect">
            <a:avLst/>
          </a:prstGeom>
        </p:spPr>
        <p:txBody>
          <a:bodyPr vert="horz" lIns="98472" tIns="49236" rIns="98472" bIns="49236" rtlCol="0" anchor="b"/>
          <a:lstStyle>
            <a:lvl1pPr algn="r">
              <a:defRPr sz="1300"/>
            </a:lvl1pPr>
          </a:lstStyle>
          <a:p>
            <a:fld id="{0EAB69C1-050C-0247-9EE0-9E43227741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6999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5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284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03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9"/>
            <a:ext cx="8596668" cy="1826581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1321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5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69" y="2160590"/>
            <a:ext cx="4184035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339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6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6" y="2737247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9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5" y="2737247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4798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68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476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498604"/>
            <a:ext cx="3854528" cy="1278466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2" y="514926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169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5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865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516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874707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0283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5" cy="3022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8"/>
            <a:ext cx="6096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34987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0554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2818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4" y="609601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1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018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90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4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3A52D9-BFE7-CB4F-9D11-1166AFD2F450}" type="datetimeFigureOut">
              <a:rPr lang="en-US" smtClean="0"/>
              <a:t>1/27/2026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5" y="6041364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4" y="6041364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3390124-FAE5-CD47-B8E7-A8C954CA69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407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andal Castle VA Community Primary School">
            <a:extLst>
              <a:ext uri="{FF2B5EF4-FFF2-40B4-BE49-F238E27FC236}">
                <a16:creationId xmlns:a16="http://schemas.microsoft.com/office/drawing/2014/main" id="{A1AF5E42-878A-4AC6-AF55-CF59CB22F9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148" y="379214"/>
            <a:ext cx="2111365" cy="249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37C976B-D6A9-0AE9-7E38-6C801783B5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265043" y="4832484"/>
            <a:ext cx="12152243" cy="1646302"/>
          </a:xfrm>
        </p:spPr>
        <p:txBody>
          <a:bodyPr/>
          <a:lstStyle/>
          <a:p>
            <a:pPr algn="ctr"/>
            <a:r>
              <a:rPr lang="en-US" sz="4800" b="1" dirty="0">
                <a:solidFill>
                  <a:schemeClr val="tx1"/>
                </a:solidFill>
              </a:rPr>
              <a:t>Our </a:t>
            </a:r>
            <a:r>
              <a:rPr lang="en-US" sz="4800" b="1" dirty="0" err="1">
                <a:solidFill>
                  <a:schemeClr val="tx1"/>
                </a:solidFill>
              </a:rPr>
              <a:t>Behaviour</a:t>
            </a:r>
            <a:r>
              <a:rPr lang="en-US" sz="4800" b="1" dirty="0">
                <a:solidFill>
                  <a:schemeClr val="tx1"/>
                </a:solidFill>
              </a:rPr>
              <a:t> Policy</a:t>
            </a:r>
            <a:br>
              <a:rPr lang="en-US" sz="4800" b="1" dirty="0">
                <a:solidFill>
                  <a:schemeClr val="tx1"/>
                </a:solidFill>
              </a:rPr>
            </a:br>
            <a:br>
              <a:rPr lang="en-US" sz="4800" b="1" dirty="0">
                <a:solidFill>
                  <a:schemeClr val="tx1"/>
                </a:solidFill>
              </a:rPr>
            </a:br>
            <a:endParaRPr lang="en-US" sz="4800" b="1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C5CC8C-0F29-7F91-F1B2-F2E08FA75A12}"/>
              </a:ext>
            </a:extLst>
          </p:cNvPr>
          <p:cNvSpPr txBox="1"/>
          <p:nvPr/>
        </p:nvSpPr>
        <p:spPr>
          <a:xfrm>
            <a:off x="3652236" y="1502296"/>
            <a:ext cx="5685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Building strong futures together </a:t>
            </a:r>
          </a:p>
        </p:txBody>
      </p:sp>
      <p:pic>
        <p:nvPicPr>
          <p:cNvPr id="4" name="Picture 8" descr="Diocese of Leeds">
            <a:extLst>
              <a:ext uri="{FF2B5EF4-FFF2-40B4-BE49-F238E27FC236}">
                <a16:creationId xmlns:a16="http://schemas.microsoft.com/office/drawing/2014/main" id="{FFFE9649-3A18-CE2A-0DB6-4FEC9DF04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2872" y="206935"/>
            <a:ext cx="2308323" cy="95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4603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3FF3715-B3E1-F272-2C33-5A37F050EA7F}"/>
              </a:ext>
            </a:extLst>
          </p:cNvPr>
          <p:cNvSpPr txBox="1"/>
          <p:nvPr/>
        </p:nvSpPr>
        <p:spPr>
          <a:xfrm>
            <a:off x="477075" y="2249269"/>
            <a:ext cx="109197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Our 4 new School Rules: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575A62-6F71-855B-0788-C1A8880E9583}"/>
              </a:ext>
            </a:extLst>
          </p:cNvPr>
          <p:cNvSpPr txBox="1"/>
          <p:nvPr/>
        </p:nvSpPr>
        <p:spPr>
          <a:xfrm>
            <a:off x="477075" y="3696591"/>
            <a:ext cx="1038970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sz="3200" b="1" dirty="0"/>
              <a:t>  </a:t>
            </a:r>
            <a:r>
              <a:rPr lang="en-US" sz="4000" b="1" dirty="0"/>
              <a:t>Be safe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sz="4000" b="1" dirty="0"/>
              <a:t> Be respectful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sz="4000" b="1" dirty="0"/>
              <a:t> Be ready</a:t>
            </a:r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sz="4000" b="1" dirty="0"/>
              <a:t> Be responsible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EEBB7D-F014-D992-35A5-E25C1B3C57B3}"/>
              </a:ext>
            </a:extLst>
          </p:cNvPr>
          <p:cNvSpPr txBox="1"/>
          <p:nvPr/>
        </p:nvSpPr>
        <p:spPr>
          <a:xfrm>
            <a:off x="477075" y="344557"/>
            <a:ext cx="1091979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To keep us </a:t>
            </a:r>
            <a:r>
              <a:rPr lang="en-US" sz="3200" b="1" dirty="0">
                <a:solidFill>
                  <a:srgbClr val="C00000"/>
                </a:solidFill>
              </a:rPr>
              <a:t>safe and happy </a:t>
            </a:r>
            <a:r>
              <a:rPr lang="en-US" sz="3200" b="1" dirty="0"/>
              <a:t>at Sandal Castle School, we need a set of rules that </a:t>
            </a:r>
            <a:r>
              <a:rPr lang="en-US" sz="3200" b="1" dirty="0">
                <a:solidFill>
                  <a:srgbClr val="C00000"/>
                </a:solidFill>
              </a:rPr>
              <a:t>EVERYONE</a:t>
            </a:r>
            <a:r>
              <a:rPr lang="en-US" sz="3200" b="1" dirty="0"/>
              <a:t> will follow:  </a:t>
            </a:r>
          </a:p>
        </p:txBody>
      </p:sp>
    </p:spTree>
    <p:extLst>
      <p:ext uri="{BB962C8B-B14F-4D97-AF65-F5344CB8AC3E}">
        <p14:creationId xmlns:p14="http://schemas.microsoft.com/office/powerpoint/2010/main" val="1066905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C12E56F3-5974-9892-6E4B-0458565C2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3439" y="18553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At Sandal Castle School this means…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B5552E-02E9-6910-7A19-40491A8EEFB9}"/>
              </a:ext>
            </a:extLst>
          </p:cNvPr>
          <p:cNvSpPr txBox="1"/>
          <p:nvPr/>
        </p:nvSpPr>
        <p:spPr>
          <a:xfrm>
            <a:off x="128827" y="1216183"/>
            <a:ext cx="103897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en-US" sz="3200" b="1" dirty="0"/>
              <a:t>  </a:t>
            </a:r>
            <a:r>
              <a:rPr lang="en-US" sz="4000" b="1" dirty="0"/>
              <a:t>Be safe</a:t>
            </a:r>
          </a:p>
          <a:p>
            <a:pPr algn="ctr"/>
            <a:endParaRPr lang="en-US" sz="4000" b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E7037D-3380-41D3-99DC-2979ED155717}"/>
              </a:ext>
            </a:extLst>
          </p:cNvPr>
          <p:cNvSpPr txBox="1"/>
          <p:nvPr/>
        </p:nvSpPr>
        <p:spPr>
          <a:xfrm>
            <a:off x="362050" y="1468689"/>
            <a:ext cx="2294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Walking calmly around school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307090-6271-4708-8B46-7BD6B4B8EDDC}"/>
              </a:ext>
            </a:extLst>
          </p:cNvPr>
          <p:cNvSpPr txBox="1"/>
          <p:nvPr/>
        </p:nvSpPr>
        <p:spPr>
          <a:xfrm>
            <a:off x="785447" y="5552148"/>
            <a:ext cx="2294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4 chair legs on the floor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2BC6584-BD65-427F-87AB-84AC76081921}"/>
              </a:ext>
            </a:extLst>
          </p:cNvPr>
          <p:cNvSpPr txBox="1"/>
          <p:nvPr/>
        </p:nvSpPr>
        <p:spPr>
          <a:xfrm>
            <a:off x="4464377" y="3118050"/>
            <a:ext cx="2294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Not throwing any equipment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C008354-EE1C-465B-B8B9-9E0BFBBC03AD}"/>
              </a:ext>
            </a:extLst>
          </p:cNvPr>
          <p:cNvSpPr txBox="1"/>
          <p:nvPr/>
        </p:nvSpPr>
        <p:spPr>
          <a:xfrm>
            <a:off x="7222916" y="1487473"/>
            <a:ext cx="2590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Safe hands and feet- not hurting children or adults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B384EEC-5603-4FB0-86EF-E35F21524A52}"/>
              </a:ext>
            </a:extLst>
          </p:cNvPr>
          <p:cNvSpPr txBox="1"/>
          <p:nvPr/>
        </p:nvSpPr>
        <p:spPr>
          <a:xfrm>
            <a:off x="7816363" y="4235312"/>
            <a:ext cx="2294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Being hygienic- washing hands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5CF4963-FF39-4308-B3D0-CD2F04E5D7E8}"/>
              </a:ext>
            </a:extLst>
          </p:cNvPr>
          <p:cNvSpPr txBox="1"/>
          <p:nvPr/>
        </p:nvSpPr>
        <p:spPr>
          <a:xfrm>
            <a:off x="4374907" y="5113932"/>
            <a:ext cx="2294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Lining up sensibly, quietly and calmly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A0DD92-A910-4AA4-AF60-D0E357E5CA0C}"/>
              </a:ext>
            </a:extLst>
          </p:cNvPr>
          <p:cNvSpPr txBox="1"/>
          <p:nvPr/>
        </p:nvSpPr>
        <p:spPr>
          <a:xfrm>
            <a:off x="637443" y="3265817"/>
            <a:ext cx="259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Not leaving class without permission</a:t>
            </a:r>
          </a:p>
        </p:txBody>
      </p:sp>
    </p:spTree>
    <p:extLst>
      <p:ext uri="{BB962C8B-B14F-4D97-AF65-F5344CB8AC3E}">
        <p14:creationId xmlns:p14="http://schemas.microsoft.com/office/powerpoint/2010/main" val="4288022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1E79FB9-6D4F-01C6-A9F3-29EC36356E42}"/>
              </a:ext>
            </a:extLst>
          </p:cNvPr>
          <p:cNvSpPr txBox="1"/>
          <p:nvPr/>
        </p:nvSpPr>
        <p:spPr>
          <a:xfrm>
            <a:off x="274344" y="600630"/>
            <a:ext cx="103897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4000" b="1" dirty="0"/>
          </a:p>
          <a:p>
            <a:pPr marL="285750" indent="-285750" algn="ctr">
              <a:buFont typeface="Wingdings" pitchFamily="2" charset="2"/>
              <a:buChar char="ü"/>
            </a:pPr>
            <a:r>
              <a:rPr lang="en-US" sz="4000" b="1" dirty="0"/>
              <a:t> Be respectful</a:t>
            </a:r>
          </a:p>
          <a:p>
            <a:pPr algn="ctr"/>
            <a:endParaRPr lang="en-US" sz="4000" b="1" dirty="0"/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346E1C5E-CC99-0E90-0585-E58EA6E81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3439" y="18553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At Sandal Castle School this means…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2348A4-04D6-420E-A1AF-6A774261A365}"/>
              </a:ext>
            </a:extLst>
          </p:cNvPr>
          <p:cNvSpPr txBox="1"/>
          <p:nvPr/>
        </p:nvSpPr>
        <p:spPr>
          <a:xfrm>
            <a:off x="274344" y="1942036"/>
            <a:ext cx="2294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Listening to others when they talk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647F58-222E-47AF-A987-8F35DBE8372A}"/>
              </a:ext>
            </a:extLst>
          </p:cNvPr>
          <p:cNvSpPr txBox="1"/>
          <p:nvPr/>
        </p:nvSpPr>
        <p:spPr>
          <a:xfrm>
            <a:off x="699306" y="3691321"/>
            <a:ext cx="2294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Following instructions from adults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C874B3-3EE6-45C4-A37A-050A7BB25D46}"/>
              </a:ext>
            </a:extLst>
          </p:cNvPr>
          <p:cNvSpPr txBox="1"/>
          <p:nvPr/>
        </p:nvSpPr>
        <p:spPr>
          <a:xfrm>
            <a:off x="3590193" y="2205588"/>
            <a:ext cx="2294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Using good manners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83DAB5-7E8F-44A8-9CA1-328995A6171A}"/>
              </a:ext>
            </a:extLst>
          </p:cNvPr>
          <p:cNvSpPr txBox="1"/>
          <p:nvPr/>
        </p:nvSpPr>
        <p:spPr>
          <a:xfrm>
            <a:off x="7615315" y="1868100"/>
            <a:ext cx="2294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Waiting for your turn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B134454-5070-4331-995C-D0C070B1CC46}"/>
              </a:ext>
            </a:extLst>
          </p:cNvPr>
          <p:cNvSpPr txBox="1"/>
          <p:nvPr/>
        </p:nvSpPr>
        <p:spPr>
          <a:xfrm>
            <a:off x="7467968" y="3107196"/>
            <a:ext cx="2294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Look at people when they are speaking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5F1C9A2-08B0-495B-B171-EA73DB948E6D}"/>
              </a:ext>
            </a:extLst>
          </p:cNvPr>
          <p:cNvSpPr txBox="1"/>
          <p:nvPr/>
        </p:nvSpPr>
        <p:spPr>
          <a:xfrm>
            <a:off x="3969728" y="3353307"/>
            <a:ext cx="27842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Be tolerant of difference; religions and opinions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D26A59-EFB8-4A42-8735-17755DF98CC5}"/>
              </a:ext>
            </a:extLst>
          </p:cNvPr>
          <p:cNvSpPr txBox="1"/>
          <p:nvPr/>
        </p:nvSpPr>
        <p:spPr>
          <a:xfrm>
            <a:off x="408427" y="5494393"/>
            <a:ext cx="25856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Holding doors open for others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DD0B1E0-17BF-4A81-B734-98C3446BC04C}"/>
              </a:ext>
            </a:extLst>
          </p:cNvPr>
          <p:cNvSpPr txBox="1"/>
          <p:nvPr/>
        </p:nvSpPr>
        <p:spPr>
          <a:xfrm>
            <a:off x="3798276" y="5494393"/>
            <a:ext cx="26552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Not arguing- be aware of your tone of voice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F3E8AD7-48AE-4191-A29C-484996777435}"/>
              </a:ext>
            </a:extLst>
          </p:cNvPr>
          <p:cNvSpPr txBox="1"/>
          <p:nvPr/>
        </p:nvSpPr>
        <p:spPr>
          <a:xfrm>
            <a:off x="6972300" y="5244430"/>
            <a:ext cx="24395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Look after our environment and equipment</a:t>
            </a:r>
          </a:p>
        </p:txBody>
      </p:sp>
    </p:spTree>
    <p:extLst>
      <p:ext uri="{BB962C8B-B14F-4D97-AF65-F5344CB8AC3E}">
        <p14:creationId xmlns:p14="http://schemas.microsoft.com/office/powerpoint/2010/main" val="11922013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114B2EA-7DAD-485D-F04D-43DDE2CCF83D}"/>
              </a:ext>
            </a:extLst>
          </p:cNvPr>
          <p:cNvSpPr txBox="1"/>
          <p:nvPr/>
        </p:nvSpPr>
        <p:spPr>
          <a:xfrm>
            <a:off x="132521" y="1219200"/>
            <a:ext cx="103897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buFont typeface="Wingdings" pitchFamily="2" charset="2"/>
              <a:buChar char="ü"/>
            </a:pPr>
            <a:r>
              <a:rPr lang="en-US" sz="4000" b="1" dirty="0"/>
              <a:t>Be ready</a:t>
            </a:r>
          </a:p>
          <a:p>
            <a:pPr algn="ctr"/>
            <a:endParaRPr lang="en-US" sz="4000" b="1" dirty="0"/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4CDF695F-B290-2B99-86DD-E42C42A20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3439" y="18553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At Sandal Castle School this means…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299BD1-3800-49E8-BC18-1CE9F8CDAECF}"/>
              </a:ext>
            </a:extLst>
          </p:cNvPr>
          <p:cNvSpPr txBox="1"/>
          <p:nvPr/>
        </p:nvSpPr>
        <p:spPr>
          <a:xfrm>
            <a:off x="395654" y="2001585"/>
            <a:ext cx="22947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Good learning behaviours; good sitting, listening and looking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62D1E4-0C62-4F0C-AE58-CCE38EFC2B9F}"/>
              </a:ext>
            </a:extLst>
          </p:cNvPr>
          <p:cNvSpPr txBox="1"/>
          <p:nvPr/>
        </p:nvSpPr>
        <p:spPr>
          <a:xfrm>
            <a:off x="290147" y="5047851"/>
            <a:ext cx="2294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Magnet eyes; not fiddling or day dreaming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644042-5925-4219-B411-F78690F63CEC}"/>
              </a:ext>
            </a:extLst>
          </p:cNvPr>
          <p:cNvSpPr txBox="1"/>
          <p:nvPr/>
        </p:nvSpPr>
        <p:spPr>
          <a:xfrm>
            <a:off x="3165231" y="5472141"/>
            <a:ext cx="40268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Correct equipment: PE kit, coat, bag. Swimming kit, homework, reading book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9C6F41-8A0F-4BDD-9B73-4AF22B3C516C}"/>
              </a:ext>
            </a:extLst>
          </p:cNvPr>
          <p:cNvSpPr txBox="1"/>
          <p:nvPr/>
        </p:nvSpPr>
        <p:spPr>
          <a:xfrm>
            <a:off x="6607830" y="4050078"/>
            <a:ext cx="33022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Independent thinking/problem solvers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5F6564-335A-42B5-A55F-E4A2885D0E0D}"/>
              </a:ext>
            </a:extLst>
          </p:cNvPr>
          <p:cNvSpPr txBox="1"/>
          <p:nvPr/>
        </p:nvSpPr>
        <p:spPr>
          <a:xfrm>
            <a:off x="7030916" y="1754792"/>
            <a:ext cx="27179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Going to the toilet at the correct time; not during lessons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A05851-4166-49AB-ACC1-EC5698B015A5}"/>
              </a:ext>
            </a:extLst>
          </p:cNvPr>
          <p:cNvSpPr txBox="1"/>
          <p:nvPr/>
        </p:nvSpPr>
        <p:spPr>
          <a:xfrm>
            <a:off x="3801208" y="2828835"/>
            <a:ext cx="2294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Getting a drink at the correct time</a:t>
            </a:r>
          </a:p>
        </p:txBody>
      </p:sp>
    </p:spTree>
    <p:extLst>
      <p:ext uri="{BB962C8B-B14F-4D97-AF65-F5344CB8AC3E}">
        <p14:creationId xmlns:p14="http://schemas.microsoft.com/office/powerpoint/2010/main" val="1518183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0010D3E-7E66-EB0A-B81F-FAEF10955FBE}"/>
              </a:ext>
            </a:extLst>
          </p:cNvPr>
          <p:cNvSpPr txBox="1"/>
          <p:nvPr/>
        </p:nvSpPr>
        <p:spPr>
          <a:xfrm>
            <a:off x="371060" y="1219200"/>
            <a:ext cx="103897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 algn="ctr">
              <a:buFont typeface="Wingdings" pitchFamily="2" charset="2"/>
              <a:buChar char="ü"/>
            </a:pPr>
            <a:r>
              <a:rPr lang="en-US" sz="4000" b="1" dirty="0"/>
              <a:t>Be responsible</a:t>
            </a:r>
          </a:p>
        </p:txBody>
      </p:sp>
      <p:sp>
        <p:nvSpPr>
          <p:cNvPr id="5" name="Title 3">
            <a:extLst>
              <a:ext uri="{FF2B5EF4-FFF2-40B4-BE49-F238E27FC236}">
                <a16:creationId xmlns:a16="http://schemas.microsoft.com/office/drawing/2014/main" id="{82CF758D-C1A0-868C-FE1A-CBDE6F538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13439" y="18553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At Sandal Castle School this means…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3F6CB06-3CD3-48B3-A427-F2EB0FEFC476}"/>
              </a:ext>
            </a:extLst>
          </p:cNvPr>
          <p:cNvSpPr txBox="1"/>
          <p:nvPr/>
        </p:nvSpPr>
        <p:spPr>
          <a:xfrm>
            <a:off x="245007" y="2067170"/>
            <a:ext cx="25585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Own your actions and accept the consequences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0D5B15-ECC1-4ADB-8F4C-48E2CAD8DDFD}"/>
              </a:ext>
            </a:extLst>
          </p:cNvPr>
          <p:cNvSpPr txBox="1"/>
          <p:nvPr/>
        </p:nvSpPr>
        <p:spPr>
          <a:xfrm>
            <a:off x="376892" y="4457332"/>
            <a:ext cx="2294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Lead by example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55AEA73-57FA-4F03-9539-BBFC107A0211}"/>
              </a:ext>
            </a:extLst>
          </p:cNvPr>
          <p:cNvSpPr txBox="1"/>
          <p:nvPr/>
        </p:nvSpPr>
        <p:spPr>
          <a:xfrm>
            <a:off x="6096000" y="5130043"/>
            <a:ext cx="27256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Do your homework with pride and hand it in, on time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8458B98-DC1D-42DE-BDBE-ADF7601F4ACF}"/>
              </a:ext>
            </a:extLst>
          </p:cNvPr>
          <p:cNvSpPr txBox="1"/>
          <p:nvPr/>
        </p:nvSpPr>
        <p:spPr>
          <a:xfrm>
            <a:off x="1656173" y="5693332"/>
            <a:ext cx="2294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For yours and others’ safety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8CA758-4235-4E9A-834C-53B0A41674A1}"/>
              </a:ext>
            </a:extLst>
          </p:cNvPr>
          <p:cNvSpPr txBox="1"/>
          <p:nvPr/>
        </p:nvSpPr>
        <p:spPr>
          <a:xfrm>
            <a:off x="7225523" y="2782901"/>
            <a:ext cx="24548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Be a good ambassador; at school and at home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C7193-379C-44C2-B2AA-952AFAE29E1B}"/>
              </a:ext>
            </a:extLst>
          </p:cNvPr>
          <p:cNvSpPr txBox="1"/>
          <p:nvPr/>
        </p:nvSpPr>
        <p:spPr>
          <a:xfrm>
            <a:off x="4062046" y="2289069"/>
            <a:ext cx="2294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Walking calmly around school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5948B6-FBC3-4462-A74D-D956919D31B5}"/>
              </a:ext>
            </a:extLst>
          </p:cNvPr>
          <p:cNvSpPr txBox="1"/>
          <p:nvPr/>
        </p:nvSpPr>
        <p:spPr>
          <a:xfrm>
            <a:off x="3801208" y="3969650"/>
            <a:ext cx="2294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Take pride in your work and have a good work ethic</a:t>
            </a:r>
          </a:p>
        </p:txBody>
      </p:sp>
    </p:spTree>
    <p:extLst>
      <p:ext uri="{BB962C8B-B14F-4D97-AF65-F5344CB8AC3E}">
        <p14:creationId xmlns:p14="http://schemas.microsoft.com/office/powerpoint/2010/main" val="42190070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D64F7-5FE7-AD5C-3FBA-3065EDA08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586" y="265044"/>
            <a:ext cx="9579847" cy="1320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What happens if I make good </a:t>
            </a:r>
            <a:r>
              <a:rPr lang="en-US" sz="3200" b="1" dirty="0" err="1">
                <a:solidFill>
                  <a:schemeClr val="tx1"/>
                </a:solidFill>
              </a:rPr>
              <a:t>behaviour</a:t>
            </a:r>
            <a:r>
              <a:rPr lang="en-US" sz="3200" b="1" dirty="0">
                <a:solidFill>
                  <a:schemeClr val="tx1"/>
                </a:solidFill>
              </a:rPr>
              <a:t> choices?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DCE1DF-D496-FD25-A503-486F5CF21B98}"/>
              </a:ext>
            </a:extLst>
          </p:cNvPr>
          <p:cNvSpPr txBox="1"/>
          <p:nvPr/>
        </p:nvSpPr>
        <p:spPr>
          <a:xfrm>
            <a:off x="690586" y="4838630"/>
            <a:ext cx="32782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When you follow our school rules, you will earn house points for your team!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E8FDB54-9622-E668-8F0C-4150EBDCB9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55" r="21594"/>
          <a:stretch/>
        </p:blipFill>
        <p:spPr bwMode="auto">
          <a:xfrm>
            <a:off x="4446930" y="2040835"/>
            <a:ext cx="2603227" cy="444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C3596B6-E201-E181-B23D-F8F02564768A}"/>
              </a:ext>
            </a:extLst>
          </p:cNvPr>
          <p:cNvSpPr txBox="1"/>
          <p:nvPr/>
        </p:nvSpPr>
        <p:spPr>
          <a:xfrm>
            <a:off x="7521435" y="1501914"/>
            <a:ext cx="416698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Every week, our House Captains will collect the points from your class and we will reveal the winner in Friday’s Collective Worship!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E573B2-6B4F-FCB0-2ADA-6FF33D28EEE0}"/>
              </a:ext>
            </a:extLst>
          </p:cNvPr>
          <p:cNvSpPr txBox="1"/>
          <p:nvPr/>
        </p:nvSpPr>
        <p:spPr>
          <a:xfrm>
            <a:off x="188842" y="2062922"/>
            <a:ext cx="378681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/>
              <a:t>You will be placed into a house team. There are four teams called: </a:t>
            </a:r>
            <a:r>
              <a:rPr lang="en-US" sz="2400" b="1" dirty="0">
                <a:solidFill>
                  <a:srgbClr val="00B050"/>
                </a:solidFill>
              </a:rPr>
              <a:t>York</a:t>
            </a:r>
            <a:r>
              <a:rPr lang="en-US" sz="2400" b="1" dirty="0"/>
              <a:t>, </a:t>
            </a:r>
            <a:r>
              <a:rPr lang="en-US" sz="2400" b="1" dirty="0">
                <a:solidFill>
                  <a:srgbClr val="0070C0"/>
                </a:solidFill>
              </a:rPr>
              <a:t>Warren</a:t>
            </a:r>
            <a:r>
              <a:rPr lang="en-US" sz="2400" b="1" dirty="0"/>
              <a:t>, </a:t>
            </a:r>
            <a:r>
              <a:rPr lang="en-US" sz="2400" b="1" dirty="0">
                <a:solidFill>
                  <a:srgbClr val="FFFF00"/>
                </a:solidFill>
              </a:rPr>
              <a:t>Clifford</a:t>
            </a:r>
            <a:r>
              <a:rPr lang="en-US" sz="2400" b="1" dirty="0"/>
              <a:t>, </a:t>
            </a:r>
            <a:r>
              <a:rPr lang="en-US" sz="2400" b="1" dirty="0">
                <a:solidFill>
                  <a:srgbClr val="FF0000"/>
                </a:solidFill>
              </a:rPr>
              <a:t>Rutland</a:t>
            </a:r>
            <a:r>
              <a:rPr lang="en-US" sz="2400" b="1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652DAAD-D7A6-9507-6DF6-118A55004C3D}"/>
              </a:ext>
            </a:extLst>
          </p:cNvPr>
          <p:cNvSpPr txBox="1"/>
          <p:nvPr/>
        </p:nvSpPr>
        <p:spPr>
          <a:xfrm>
            <a:off x="7521435" y="4653964"/>
            <a:ext cx="39789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Every half term, you will have the opportunity to swap your house points for prizes and certificates!</a:t>
            </a:r>
          </a:p>
        </p:txBody>
      </p:sp>
    </p:spTree>
    <p:extLst>
      <p:ext uri="{BB962C8B-B14F-4D97-AF65-F5344CB8AC3E}">
        <p14:creationId xmlns:p14="http://schemas.microsoft.com/office/powerpoint/2010/main" val="21705110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728B687-BCE3-B8F1-F9AF-032592B547A4}"/>
              </a:ext>
            </a:extLst>
          </p:cNvPr>
          <p:cNvSpPr txBox="1"/>
          <p:nvPr/>
        </p:nvSpPr>
        <p:spPr>
          <a:xfrm>
            <a:off x="0" y="260471"/>
            <a:ext cx="105089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What will happen in class?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4EE3559-9CA0-8059-1164-C6A302403D6D}"/>
              </a:ext>
            </a:extLst>
          </p:cNvPr>
          <p:cNvSpPr txBox="1"/>
          <p:nvPr/>
        </p:nvSpPr>
        <p:spPr>
          <a:xfrm>
            <a:off x="562778" y="1814902"/>
            <a:ext cx="583802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800" b="1" dirty="0"/>
              <a:t>At the beginning of every half term all your names will be stuck on a golden star in your class.</a:t>
            </a:r>
          </a:p>
          <a:p>
            <a:endParaRPr lang="en-US" sz="2800" b="1" dirty="0"/>
          </a:p>
          <a:p>
            <a:r>
              <a:rPr lang="en-US" sz="2800" b="1" dirty="0"/>
              <a:t>2. If you don’t follow our school rules, staff members will say to you: ‘You are _________. This is your first warning to make good choices”</a:t>
            </a:r>
          </a:p>
          <a:p>
            <a:endParaRPr lang="en-US" sz="2800" b="1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C8739D9F-3355-70FB-0EC9-B81A67732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196" y="845246"/>
            <a:ext cx="5511804" cy="5277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63110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0787B6-85AD-3BE9-F848-2F760857CE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67" r="20187"/>
          <a:stretch/>
        </p:blipFill>
        <p:spPr bwMode="auto">
          <a:xfrm rot="10800000">
            <a:off x="7885044" y="582067"/>
            <a:ext cx="3525078" cy="600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17061D-9FD3-43F9-5FB9-6CF7C0922EEC}"/>
              </a:ext>
            </a:extLst>
          </p:cNvPr>
          <p:cNvSpPr txBox="1"/>
          <p:nvPr/>
        </p:nvSpPr>
        <p:spPr>
          <a:xfrm>
            <a:off x="629039" y="582067"/>
            <a:ext cx="643437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3. If you continue to display  poor </a:t>
            </a:r>
            <a:r>
              <a:rPr lang="en-US" sz="2800" b="1" dirty="0" err="1"/>
              <a:t>behaviour</a:t>
            </a:r>
            <a:r>
              <a:rPr lang="en-US" sz="2800" b="1" dirty="0"/>
              <a:t> choices, a staff member will say to you: ‘You are continuing to __________. This is your second warning to make good choices. Please move your name onto the </a:t>
            </a:r>
            <a:r>
              <a:rPr lang="en-US" sz="2800" b="1" dirty="0">
                <a:solidFill>
                  <a:srgbClr val="FFFF00"/>
                </a:solidFill>
              </a:rPr>
              <a:t>amber</a:t>
            </a:r>
            <a:r>
              <a:rPr lang="en-US" sz="2800" b="1" dirty="0"/>
              <a:t> traffic light”</a:t>
            </a:r>
          </a:p>
          <a:p>
            <a:endParaRPr lang="en-US" sz="2800" b="1" dirty="0"/>
          </a:p>
          <a:p>
            <a:r>
              <a:rPr lang="en-US" sz="2800" b="1" dirty="0"/>
              <a:t>Sadly, this now means that you cannot return to the golden star over the half term </a:t>
            </a:r>
            <a:r>
              <a:rPr lang="en-US" sz="2800" b="1" dirty="0">
                <a:sym typeface="Wingdings" pitchFamily="2" charset="2"/>
              </a:rPr>
              <a:t>. </a:t>
            </a:r>
          </a:p>
          <a:p>
            <a:endParaRPr lang="en-US" sz="2800" b="1" dirty="0">
              <a:sym typeface="Wingdings" pitchFamily="2" charset="2"/>
            </a:endParaRPr>
          </a:p>
          <a:p>
            <a:r>
              <a:rPr lang="en-US" sz="2800" b="1" dirty="0">
                <a:sym typeface="Wingdings" pitchFamily="2" charset="2"/>
              </a:rPr>
              <a:t>Your name will sit on the </a:t>
            </a:r>
            <a:r>
              <a:rPr lang="en-US" sz="2800" b="1" dirty="0">
                <a:solidFill>
                  <a:srgbClr val="00B050"/>
                </a:solidFill>
                <a:sym typeface="Wingdings" pitchFamily="2" charset="2"/>
              </a:rPr>
              <a:t>green</a:t>
            </a:r>
            <a:r>
              <a:rPr lang="en-US" sz="2800" b="1" dirty="0">
                <a:sym typeface="Wingdings" pitchFamily="2" charset="2"/>
              </a:rPr>
              <a:t> traffic light until the new half term.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472415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D525295-E56A-16C6-FFB9-99AC1D5FD71F}"/>
              </a:ext>
            </a:extLst>
          </p:cNvPr>
          <p:cNvSpPr txBox="1"/>
          <p:nvPr/>
        </p:nvSpPr>
        <p:spPr>
          <a:xfrm>
            <a:off x="400878" y="359969"/>
            <a:ext cx="610262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4. If you continue to make the poor </a:t>
            </a:r>
            <a:r>
              <a:rPr lang="en-US" sz="2800" b="1" dirty="0" err="1"/>
              <a:t>behaviour</a:t>
            </a:r>
            <a:r>
              <a:rPr lang="en-US" sz="2800" b="1" dirty="0"/>
              <a:t> choices, the staff member will say to you: “You have continued to ________ . This is your final warning, please move your name to </a:t>
            </a:r>
            <a:r>
              <a:rPr lang="en-US" sz="2800" b="1" dirty="0">
                <a:solidFill>
                  <a:srgbClr val="FF0000"/>
                </a:solidFill>
              </a:rPr>
              <a:t>red</a:t>
            </a:r>
            <a:r>
              <a:rPr lang="en-US" sz="2800" b="1" dirty="0"/>
              <a:t>.”</a:t>
            </a:r>
          </a:p>
          <a:p>
            <a:endParaRPr lang="en-US" sz="2800" b="1" dirty="0"/>
          </a:p>
          <a:p>
            <a:endParaRPr lang="en-US" sz="2800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492B830-D3F2-0063-FC1F-4A3A93D388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67" r="20187"/>
          <a:stretch/>
        </p:blipFill>
        <p:spPr bwMode="auto">
          <a:xfrm rot="10800000">
            <a:off x="7898296" y="428742"/>
            <a:ext cx="3525078" cy="600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3">
            <a:extLst>
              <a:ext uri="{FF2B5EF4-FFF2-40B4-BE49-F238E27FC236}">
                <a16:creationId xmlns:a16="http://schemas.microsoft.com/office/drawing/2014/main" id="{A27D1F18-3DAA-CC9D-00B6-396194F3682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00878" y="3751601"/>
            <a:ext cx="70998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1"/>
                </a:solidFill>
              </a:rPr>
              <a:t>5. You may be asked to leave the classroom, or speak to a member of SLT.</a:t>
            </a:r>
            <a:br>
              <a:rPr lang="en-US" sz="2800" b="1" dirty="0">
                <a:solidFill>
                  <a:schemeClr val="tx1"/>
                </a:solidFill>
              </a:rPr>
            </a:br>
            <a:br>
              <a:rPr lang="en-US" sz="2800" b="1" dirty="0">
                <a:solidFill>
                  <a:schemeClr val="tx1"/>
                </a:solidFill>
              </a:rPr>
            </a:br>
            <a:r>
              <a:rPr lang="en-US" sz="2800" b="1" dirty="0">
                <a:solidFill>
                  <a:schemeClr val="tx1"/>
                </a:solidFill>
              </a:rPr>
              <a:t>6. You will be expected to attend a same day inclusion. This means that you can start a fresh, every day! </a:t>
            </a:r>
            <a:r>
              <a:rPr lang="en-US" sz="2800" b="1" dirty="0">
                <a:solidFill>
                  <a:schemeClr val="tx1"/>
                </a:solidFill>
                <a:sym typeface="Wingdings" pitchFamily="2" charset="2"/>
              </a:rPr>
              <a:t></a:t>
            </a:r>
            <a:endParaRPr lang="en-US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340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2901E8E-73A7-E9A1-95EB-753ABE2993C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3193774" y="185532"/>
            <a:ext cx="54201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What is an Inclusion? </a:t>
            </a:r>
            <a:br>
              <a:rPr lang="en-US" sz="2800" b="1" dirty="0">
                <a:solidFill>
                  <a:schemeClr val="tx1"/>
                </a:solidFill>
              </a:rPr>
            </a:b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657989-975F-244C-68CB-AC08F24C3360}"/>
              </a:ext>
            </a:extLst>
          </p:cNvPr>
          <p:cNvSpPr txBox="1"/>
          <p:nvPr/>
        </p:nvSpPr>
        <p:spPr>
          <a:xfrm>
            <a:off x="530087" y="1152939"/>
            <a:ext cx="1057523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When you get a </a:t>
            </a:r>
            <a:r>
              <a:rPr lang="en-US" sz="2800" b="1" dirty="0">
                <a:solidFill>
                  <a:srgbClr val="FF0000"/>
                </a:solidFill>
              </a:rPr>
              <a:t>red</a:t>
            </a:r>
            <a:r>
              <a:rPr lang="en-US" sz="2800" b="1" dirty="0"/>
              <a:t> you will have to do a same day inclusion. This will happen in a classroom with a member of SLT. </a:t>
            </a:r>
          </a:p>
          <a:p>
            <a:pPr algn="ctr"/>
            <a:endParaRPr lang="en-US" sz="2800" b="1" dirty="0"/>
          </a:p>
          <a:p>
            <a:pPr algn="ctr"/>
            <a:r>
              <a:rPr lang="en-US" sz="2800" b="1" dirty="0"/>
              <a:t>In the inclusion you will talk to the staff member about your poor </a:t>
            </a:r>
            <a:r>
              <a:rPr lang="en-US" sz="2800" b="1" dirty="0" err="1"/>
              <a:t>behaviour</a:t>
            </a:r>
            <a:r>
              <a:rPr lang="en-US" sz="2800" b="1" dirty="0"/>
              <a:t> choice and undergo some ‘restorative practice’.  </a:t>
            </a:r>
          </a:p>
          <a:p>
            <a:pPr algn="ctr"/>
            <a:endParaRPr lang="en-US" sz="2800" b="1" dirty="0"/>
          </a:p>
          <a:p>
            <a:pPr algn="ctr"/>
            <a:r>
              <a:rPr lang="en-US" sz="2800" b="1" dirty="0"/>
              <a:t>Your parent will also be informed about your inclusion and the reason for the </a:t>
            </a:r>
            <a:r>
              <a:rPr lang="en-US" sz="2800" b="1" dirty="0">
                <a:solidFill>
                  <a:srgbClr val="FF0000"/>
                </a:solidFill>
              </a:rPr>
              <a:t>red</a:t>
            </a:r>
            <a:r>
              <a:rPr lang="en-US" sz="2800" b="1" dirty="0"/>
              <a:t>.</a:t>
            </a:r>
          </a:p>
          <a:p>
            <a:pPr algn="ctr"/>
            <a:endParaRPr lang="en-US" sz="2800" b="1" dirty="0"/>
          </a:p>
          <a:p>
            <a:pPr algn="ctr"/>
            <a:endParaRPr lang="en-US" sz="2800" b="1" dirty="0"/>
          </a:p>
          <a:p>
            <a:pPr algn="ctr"/>
            <a:r>
              <a:rPr lang="en-US" sz="2800" b="1" dirty="0"/>
              <a:t>What happens when I get more than one </a:t>
            </a:r>
            <a:r>
              <a:rPr lang="en-US" sz="2800" b="1" dirty="0">
                <a:solidFill>
                  <a:srgbClr val="FF0000"/>
                </a:solidFill>
              </a:rPr>
              <a:t>red</a:t>
            </a:r>
            <a:r>
              <a:rPr lang="en-US" sz="2800" b="1" dirty="0"/>
              <a:t> in a half term? </a:t>
            </a:r>
          </a:p>
        </p:txBody>
      </p:sp>
    </p:spTree>
    <p:extLst>
      <p:ext uri="{BB962C8B-B14F-4D97-AF65-F5344CB8AC3E}">
        <p14:creationId xmlns:p14="http://schemas.microsoft.com/office/powerpoint/2010/main" val="1251351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0F4AA1A-B5C1-BCE5-03F1-8B640FE594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8872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1444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6397D-DCCE-FBC2-37F1-3257380A6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465" y="72846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chemeClr val="tx1"/>
                </a:solidFill>
              </a:rPr>
              <a:t>Instant Reds!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0882F9-52AF-7138-856F-717D24AA779A}"/>
              </a:ext>
            </a:extLst>
          </p:cNvPr>
          <p:cNvSpPr txBox="1"/>
          <p:nvPr/>
        </p:nvSpPr>
        <p:spPr>
          <a:xfrm>
            <a:off x="265043" y="733246"/>
            <a:ext cx="11926957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Sadly, some instances of </a:t>
            </a:r>
            <a:r>
              <a:rPr lang="en-US" sz="2800" b="1" dirty="0" err="1"/>
              <a:t>behaviour</a:t>
            </a:r>
            <a:r>
              <a:rPr lang="en-US" sz="2800" b="1" dirty="0"/>
              <a:t> may be considered so severe that the warning system isn’t used. In this case, a </a:t>
            </a:r>
            <a:r>
              <a:rPr lang="en-US" sz="2800" b="1" dirty="0">
                <a:solidFill>
                  <a:srgbClr val="FF0000"/>
                </a:solidFill>
              </a:rPr>
              <a:t>red</a:t>
            </a:r>
            <a:r>
              <a:rPr lang="en-US" sz="2800" b="1" dirty="0"/>
              <a:t> would be given instantly. </a:t>
            </a:r>
          </a:p>
          <a:p>
            <a:pPr algn="ctr"/>
            <a:endParaRPr lang="en-US" sz="2800" b="1" dirty="0"/>
          </a:p>
          <a:p>
            <a:pPr algn="ctr"/>
            <a:r>
              <a:rPr lang="en-US" sz="2800" b="1" dirty="0"/>
              <a:t>This is when an </a:t>
            </a:r>
            <a:r>
              <a:rPr lang="en-US" sz="2800" b="1" dirty="0">
                <a:solidFill>
                  <a:srgbClr val="FF0000"/>
                </a:solidFill>
              </a:rPr>
              <a:t>instant red </a:t>
            </a:r>
            <a:r>
              <a:rPr lang="en-US" sz="2800" b="1" dirty="0"/>
              <a:t>will be given: </a:t>
            </a:r>
          </a:p>
          <a:p>
            <a:pPr algn="ctr"/>
            <a:endParaRPr lang="en-US" sz="2800" b="1" dirty="0"/>
          </a:p>
          <a:p>
            <a:pPr marL="457200" indent="-457200" algn="ctr">
              <a:buFont typeface="Wingdings" pitchFamily="2" charset="2"/>
              <a:buChar char="ü"/>
            </a:pPr>
            <a:r>
              <a:rPr lang="en-US" sz="2800" b="1" dirty="0"/>
              <a:t>Intentional racist or homophobic language</a:t>
            </a:r>
          </a:p>
          <a:p>
            <a:pPr marL="457200" indent="-457200" algn="ctr">
              <a:buFont typeface="Wingdings" pitchFamily="2" charset="2"/>
              <a:buChar char="ü"/>
            </a:pPr>
            <a:r>
              <a:rPr lang="en-US" sz="2800" b="1" dirty="0"/>
              <a:t>Swearing</a:t>
            </a:r>
          </a:p>
          <a:p>
            <a:pPr marL="457200" indent="-457200" algn="ctr">
              <a:buFont typeface="Wingdings" pitchFamily="2" charset="2"/>
              <a:buChar char="ü"/>
            </a:pPr>
            <a:r>
              <a:rPr lang="en-US" sz="2800" b="1" dirty="0"/>
              <a:t> Hurting other children or adults</a:t>
            </a:r>
          </a:p>
          <a:p>
            <a:pPr marL="457200" indent="-457200" algn="ctr">
              <a:buFont typeface="Wingdings" pitchFamily="2" charset="2"/>
              <a:buChar char="ü"/>
            </a:pPr>
            <a:r>
              <a:rPr lang="en-US" sz="2800" b="1" dirty="0"/>
              <a:t> Damaging school property (you will get a bill for this!)</a:t>
            </a:r>
          </a:p>
          <a:p>
            <a:pPr marL="457200" indent="-457200" algn="ctr">
              <a:buFont typeface="Wingdings" pitchFamily="2" charset="2"/>
              <a:buChar char="ü"/>
            </a:pPr>
            <a:r>
              <a:rPr lang="en-US" sz="2800" b="1" dirty="0"/>
              <a:t> Stealing</a:t>
            </a:r>
          </a:p>
          <a:p>
            <a:pPr marL="457200" indent="-457200" algn="ctr">
              <a:buFont typeface="Wingdings" pitchFamily="2" charset="2"/>
              <a:buChar char="ü"/>
            </a:pPr>
            <a:r>
              <a:rPr lang="en-US" sz="2800" b="1" dirty="0"/>
              <a:t>Lying</a:t>
            </a:r>
          </a:p>
          <a:p>
            <a:pPr marL="457200" indent="-457200" algn="ctr">
              <a:buFont typeface="Wingdings" pitchFamily="2" charset="2"/>
              <a:buChar char="ü"/>
            </a:pPr>
            <a:r>
              <a:rPr lang="en-US" sz="2800" b="1" dirty="0"/>
              <a:t> Spitting</a:t>
            </a:r>
          </a:p>
          <a:p>
            <a:pPr marL="457200" indent="-457200" algn="ctr">
              <a:buFont typeface="Wingdings" pitchFamily="2" charset="2"/>
              <a:buChar char="ü"/>
            </a:pPr>
            <a:r>
              <a:rPr lang="en-US" sz="2800" b="1" dirty="0"/>
              <a:t>Intentional inappropriate touching</a:t>
            </a:r>
          </a:p>
        </p:txBody>
      </p:sp>
    </p:spTree>
    <p:extLst>
      <p:ext uri="{BB962C8B-B14F-4D97-AF65-F5344CB8AC3E}">
        <p14:creationId xmlns:p14="http://schemas.microsoft.com/office/powerpoint/2010/main" val="9876121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0999FE3-E027-E1F8-1B0C-576D08E042E9}"/>
              </a:ext>
            </a:extLst>
          </p:cNvPr>
          <p:cNvSpPr txBox="1"/>
          <p:nvPr/>
        </p:nvSpPr>
        <p:spPr>
          <a:xfrm>
            <a:off x="1938281" y="188648"/>
            <a:ext cx="69252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/>
              <a:t>‘Star Treat’ Time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5484C26-6B4F-3A8D-29CF-C2DADF0911FF}"/>
              </a:ext>
            </a:extLst>
          </p:cNvPr>
          <p:cNvSpPr txBox="1"/>
          <p:nvPr/>
        </p:nvSpPr>
        <p:spPr>
          <a:xfrm>
            <a:off x="384313" y="1431235"/>
            <a:ext cx="652006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At the end of every half term, all the children whose names are on the golden star will enjoy a star treat! </a:t>
            </a:r>
          </a:p>
          <a:p>
            <a:pPr algn="ctr"/>
            <a:endParaRPr lang="en-US" sz="2800" b="1" dirty="0"/>
          </a:p>
          <a:p>
            <a:pPr algn="ctr"/>
            <a:endParaRPr lang="en-US" sz="2800" b="1" dirty="0"/>
          </a:p>
          <a:p>
            <a:pPr algn="ctr"/>
            <a:r>
              <a:rPr lang="en-US" sz="2800" b="1" dirty="0"/>
              <a:t>School Council will help us choose each half term’s treat! </a:t>
            </a:r>
            <a:r>
              <a:rPr lang="en-US" sz="2800" b="1" dirty="0">
                <a:sym typeface="Wingdings" pitchFamily="2" charset="2"/>
              </a:rPr>
              <a:t></a:t>
            </a:r>
          </a:p>
          <a:p>
            <a:pPr algn="ctr"/>
            <a:endParaRPr lang="en-US" sz="2800" b="1" dirty="0">
              <a:sym typeface="Wingdings" pitchFamily="2" charset="2"/>
            </a:endParaRPr>
          </a:p>
          <a:p>
            <a:pPr algn="ctr"/>
            <a:endParaRPr lang="en-US" sz="2800" b="1" dirty="0">
              <a:sym typeface="Wingdings" pitchFamily="2" charset="2"/>
            </a:endParaRPr>
          </a:p>
          <a:p>
            <a:pPr algn="ctr"/>
            <a:r>
              <a:rPr lang="en-US" sz="2800" b="1" dirty="0">
                <a:sym typeface="Wingdings" pitchFamily="2" charset="2"/>
              </a:rPr>
              <a:t>Sadly, the children whose names are on the green traffic light, won’t get to access this treat.   </a:t>
            </a:r>
            <a:endParaRPr lang="en-US" sz="2800" b="1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3F7E376D-B6B4-66C6-F16B-9285C857C8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810" y="1255643"/>
            <a:ext cx="4539901" cy="434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48716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7514A2A-0501-1D9F-1A40-5F2578DF93EC}"/>
              </a:ext>
            </a:extLst>
          </p:cNvPr>
          <p:cNvSpPr txBox="1"/>
          <p:nvPr/>
        </p:nvSpPr>
        <p:spPr>
          <a:xfrm>
            <a:off x="2146852" y="119269"/>
            <a:ext cx="752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Other exciting pieces of news: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8575B6-F30D-BE0E-E873-2F7E9881972D}"/>
              </a:ext>
            </a:extLst>
          </p:cNvPr>
          <p:cNvSpPr txBox="1"/>
          <p:nvPr/>
        </p:nvSpPr>
        <p:spPr>
          <a:xfrm>
            <a:off x="543339" y="856357"/>
            <a:ext cx="1110532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Our Year 6’s children will have ‘hoodies of responsibility after the Easter holidays!</a:t>
            </a:r>
          </a:p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However, they will be taken away for a period of time if you get 2 </a:t>
            </a:r>
            <a:r>
              <a:rPr lang="en-US" sz="3200" b="1" dirty="0">
                <a:solidFill>
                  <a:srgbClr val="FF0000"/>
                </a:solidFill>
              </a:rPr>
              <a:t>reds</a:t>
            </a:r>
            <a:r>
              <a:rPr lang="en-US" sz="3200" b="1" dirty="0"/>
              <a:t> or more. You will have to earn your hoodie of responsibility back.</a:t>
            </a:r>
          </a:p>
          <a:p>
            <a:pPr algn="ctr"/>
            <a:endParaRPr lang="en-US" sz="3200" b="1" dirty="0"/>
          </a:p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Júnior Leadership Team- We are preparing for a Head of </a:t>
            </a:r>
            <a:r>
              <a:rPr lang="en-US" sz="3200" b="1" dirty="0" err="1"/>
              <a:t>Behaviour</a:t>
            </a:r>
            <a:r>
              <a:rPr lang="en-US" sz="3200" b="1" dirty="0"/>
              <a:t> who will help us with our new policy. </a:t>
            </a:r>
          </a:p>
          <a:p>
            <a:pPr algn="ctr"/>
            <a:endParaRPr lang="en-US" sz="3200" b="1" dirty="0"/>
          </a:p>
          <a:p>
            <a:pPr algn="ctr"/>
            <a:r>
              <a:rPr lang="en-US" sz="3200" b="1" dirty="0"/>
              <a:t>It could be you! </a:t>
            </a:r>
            <a:r>
              <a:rPr lang="en-US" sz="3200" b="1" dirty="0">
                <a:sym typeface="Wingdings" pitchFamily="2" charset="2"/>
              </a:rPr>
              <a:t></a:t>
            </a:r>
            <a:r>
              <a:rPr lang="en-US" sz="32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16949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E32B46-A19E-0159-7057-9CDF8DEF3F00}"/>
              </a:ext>
            </a:extLst>
          </p:cNvPr>
          <p:cNvSpPr txBox="1"/>
          <p:nvPr/>
        </p:nvSpPr>
        <p:spPr>
          <a:xfrm>
            <a:off x="2552994" y="1494572"/>
            <a:ext cx="61318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Any Questions? </a:t>
            </a:r>
          </a:p>
        </p:txBody>
      </p:sp>
      <p:pic>
        <p:nvPicPr>
          <p:cNvPr id="3" name="Picture 2" descr="Sandal Castle VA Community Primary School">
            <a:extLst>
              <a:ext uri="{FF2B5EF4-FFF2-40B4-BE49-F238E27FC236}">
                <a16:creationId xmlns:a16="http://schemas.microsoft.com/office/drawing/2014/main" id="{93426A99-692F-B05A-F63D-84D4FA702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242" y="3940615"/>
            <a:ext cx="2111365" cy="249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1BB8D0-C174-5922-AB96-12C0343742A3}"/>
              </a:ext>
            </a:extLst>
          </p:cNvPr>
          <p:cNvSpPr txBox="1"/>
          <p:nvPr/>
        </p:nvSpPr>
        <p:spPr>
          <a:xfrm>
            <a:off x="3572723" y="5101818"/>
            <a:ext cx="5685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Building strong futures together </a:t>
            </a:r>
          </a:p>
        </p:txBody>
      </p:sp>
    </p:spTree>
    <p:extLst>
      <p:ext uri="{BB962C8B-B14F-4D97-AF65-F5344CB8AC3E}">
        <p14:creationId xmlns:p14="http://schemas.microsoft.com/office/powerpoint/2010/main" val="2607184665"/>
      </p:ext>
    </p:extLst>
  </p:cSld>
  <p:clrMapOvr>
    <a:masterClrMapping/>
  </p:clrMapOvr>
</p:sld>
</file>

<file path=ppt/theme/theme1.xml><?xml version="1.0" encoding="utf-8"?>
<a:theme xmlns:a="http://schemas.openxmlformats.org/drawingml/2006/main" name="1_Facet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{E6588964-E846-244C-9DD0-1E2ECF9303F0}tf10001060_mac</Template>
  <TotalTime>84626</TotalTime>
  <Words>912</Words>
  <Application>Microsoft Office PowerPoint</Application>
  <PresentationFormat>Widescreen</PresentationFormat>
  <Paragraphs>103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Trebuchet MS</vt:lpstr>
      <vt:lpstr>Wingdings</vt:lpstr>
      <vt:lpstr>Wingdings 3</vt:lpstr>
      <vt:lpstr>1_Facet</vt:lpstr>
      <vt:lpstr>Our Behaviour Policy  </vt:lpstr>
      <vt:lpstr>PowerPoint Presentation</vt:lpstr>
      <vt:lpstr>At Sandal Castle School this means…</vt:lpstr>
      <vt:lpstr>At Sandal Castle School this means…</vt:lpstr>
      <vt:lpstr>At Sandal Castle School this means…</vt:lpstr>
      <vt:lpstr>At Sandal Castle School this means…</vt:lpstr>
      <vt:lpstr>What happens if I make good behaviour choices? </vt:lpstr>
      <vt:lpstr>PowerPoint Presentation</vt:lpstr>
      <vt:lpstr>PowerPoint Presentation</vt:lpstr>
      <vt:lpstr>5. You may be asked to leave the classroom, or speak to a member of SLT.  6. You will be expected to attend a same day inclusion. This means that you can start a fresh, every day! </vt:lpstr>
      <vt:lpstr>What is an Inclusion?  </vt:lpstr>
      <vt:lpstr>PowerPoint Presentation</vt:lpstr>
      <vt:lpstr>Instant Reds!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Resilience</dc:title>
  <dc:creator>Microsoft Office User</dc:creator>
  <cp:lastModifiedBy>Caroline Butterworth</cp:lastModifiedBy>
  <cp:revision>83</cp:revision>
  <cp:lastPrinted>2024-03-15T09:06:23Z</cp:lastPrinted>
  <dcterms:created xsi:type="dcterms:W3CDTF">2023-06-14T19:57:00Z</dcterms:created>
  <dcterms:modified xsi:type="dcterms:W3CDTF">2026-01-27T12:44:08Z</dcterms:modified>
</cp:coreProperties>
</file>