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76" r:id="rId4"/>
    <p:sldId id="279" r:id="rId5"/>
    <p:sldId id="259" r:id="rId6"/>
    <p:sldId id="260" r:id="rId7"/>
    <p:sldId id="277" r:id="rId8"/>
    <p:sldId id="278" r:id="rId9"/>
    <p:sldId id="261" r:id="rId10"/>
    <p:sldId id="262" r:id="rId11"/>
    <p:sldId id="263" r:id="rId12"/>
    <p:sldId id="264" r:id="rId13"/>
    <p:sldId id="265" r:id="rId14"/>
    <p:sldId id="266" r:id="rId15"/>
    <p:sldId id="270" r:id="rId16"/>
    <p:sldId id="267" r:id="rId17"/>
    <p:sldId id="271" r:id="rId18"/>
    <p:sldId id="272" r:id="rId19"/>
    <p:sldId id="269"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647F38-B617-4D2F-AE0A-013F0C4D2C57}" type="datetimeFigureOut">
              <a:rPr lang="en-US" dirty="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11/24/2025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brigade.uk.co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11" Type="http://schemas.openxmlformats.org/officeDocument/2006/relationships/image" Target="../media/image30.jpeg"/><Relationship Id="rId5" Type="http://schemas.openxmlformats.org/officeDocument/2006/relationships/image" Target="../media/image24.jpeg"/><Relationship Id="rId10" Type="http://schemas.openxmlformats.org/officeDocument/2006/relationships/image" Target="../media/image29.jpeg"/><Relationship Id="rId4" Type="http://schemas.openxmlformats.org/officeDocument/2006/relationships/image" Target="../media/image23.jpeg"/><Relationship Id="rId9" Type="http://schemas.openxmlformats.org/officeDocument/2006/relationships/image" Target="../media/image28.jpeg"/></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jpeg"/><Relationship Id="rId3" Type="http://schemas.openxmlformats.org/officeDocument/2006/relationships/image" Target="../media/image33.jpeg"/><Relationship Id="rId7" Type="http://schemas.openxmlformats.org/officeDocument/2006/relationships/image" Target="../media/image37.jpeg"/><Relationship Id="rId12" Type="http://schemas.openxmlformats.org/officeDocument/2006/relationships/image" Target="../media/image42.jpeg"/><Relationship Id="rId2" Type="http://schemas.openxmlformats.org/officeDocument/2006/relationships/image" Target="../media/image32.jpeg"/><Relationship Id="rId16"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jpeg"/><Relationship Id="rId15" Type="http://schemas.openxmlformats.org/officeDocument/2006/relationships/image" Target="../media/image45.jpe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jpeg"/><Relationship Id="rId14" Type="http://schemas.openxmlformats.org/officeDocument/2006/relationships/image" Target="../media/image4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39661-4345-4AB7-9070-8433F2587484}"/>
              </a:ext>
            </a:extLst>
          </p:cNvPr>
          <p:cNvSpPr>
            <a:spLocks noGrp="1"/>
          </p:cNvSpPr>
          <p:nvPr>
            <p:ph type="ctrTitle"/>
          </p:nvPr>
        </p:nvSpPr>
        <p:spPr/>
        <p:txBody>
          <a:bodyPr/>
          <a:lstStyle/>
          <a:p>
            <a:r>
              <a:rPr lang="en-GB" sz="4000">
                <a:solidFill>
                  <a:srgbClr val="FF0000"/>
                </a:solidFill>
                <a:latin typeface="HfW precursive" panose="00000500000000000000" pitchFamily="2" charset="0"/>
              </a:rPr>
              <a:t>Welcome to Sandal Castle VA Primary School</a:t>
            </a:r>
          </a:p>
        </p:txBody>
      </p:sp>
      <p:sp>
        <p:nvSpPr>
          <p:cNvPr id="3" name="Subtitle 2">
            <a:extLst>
              <a:ext uri="{FF2B5EF4-FFF2-40B4-BE49-F238E27FC236}">
                <a16:creationId xmlns:a16="http://schemas.microsoft.com/office/drawing/2014/main" id="{A9390069-1609-41BD-BFDB-B3B92D823ACA}"/>
              </a:ext>
            </a:extLst>
          </p:cNvPr>
          <p:cNvSpPr>
            <a:spLocks noGrp="1"/>
          </p:cNvSpPr>
          <p:nvPr>
            <p:ph type="subTitle" idx="1"/>
          </p:nvPr>
        </p:nvSpPr>
        <p:spPr/>
        <p:txBody>
          <a:bodyPr/>
          <a:lstStyle/>
          <a:p>
            <a:r>
              <a:rPr lang="en-GB" sz="2800" b="1" dirty="0">
                <a:latin typeface="HfW precursive"/>
              </a:rPr>
              <a:t>Open Event </a:t>
            </a:r>
          </a:p>
          <a:p>
            <a:r>
              <a:rPr lang="en-GB" sz="2800" b="1" dirty="0">
                <a:latin typeface="HfW precursive"/>
              </a:rPr>
              <a:t>Wednesday 19</a:t>
            </a:r>
            <a:r>
              <a:rPr lang="en-GB" sz="2800" b="1" baseline="30000" dirty="0">
                <a:latin typeface="HfW precursive"/>
              </a:rPr>
              <a:t>th</a:t>
            </a:r>
            <a:r>
              <a:rPr lang="en-GB" sz="2800" b="1" dirty="0">
                <a:latin typeface="HfW precursive"/>
              </a:rPr>
              <a:t> November 2025</a:t>
            </a:r>
          </a:p>
        </p:txBody>
      </p:sp>
      <p:pic>
        <p:nvPicPr>
          <p:cNvPr id="4" name="Picture 3">
            <a:extLst>
              <a:ext uri="{FF2B5EF4-FFF2-40B4-BE49-F238E27FC236}">
                <a16:creationId xmlns:a16="http://schemas.microsoft.com/office/drawing/2014/main" id="{B559AAAC-EF15-4561-9537-2E0F101FAC9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101685" y="275207"/>
            <a:ext cx="1970653" cy="2325949"/>
          </a:xfrm>
          <a:prstGeom prst="rect">
            <a:avLst/>
          </a:prstGeom>
        </p:spPr>
      </p:pic>
    </p:spTree>
    <p:extLst>
      <p:ext uri="{BB962C8B-B14F-4D97-AF65-F5344CB8AC3E}">
        <p14:creationId xmlns:p14="http://schemas.microsoft.com/office/powerpoint/2010/main" val="290813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8088F-81DE-4F05-9D8A-949D629BFA94}"/>
              </a:ext>
            </a:extLst>
          </p:cNvPr>
          <p:cNvSpPr>
            <a:spLocks noGrp="1"/>
          </p:cNvSpPr>
          <p:nvPr>
            <p:ph type="title"/>
          </p:nvPr>
        </p:nvSpPr>
        <p:spPr/>
        <p:txBody>
          <a:bodyPr/>
          <a:lstStyle/>
          <a:p>
            <a:r>
              <a:rPr lang="en-GB">
                <a:solidFill>
                  <a:srgbClr val="FF0000"/>
                </a:solidFill>
                <a:latin typeface="HfW precursive" panose="00000500000000000000" pitchFamily="2" charset="0"/>
              </a:rPr>
              <a:t>Building Strong Futures Together</a:t>
            </a:r>
          </a:p>
        </p:txBody>
      </p:sp>
      <p:sp>
        <p:nvSpPr>
          <p:cNvPr id="3" name="Content Placeholder 2">
            <a:extLst>
              <a:ext uri="{FF2B5EF4-FFF2-40B4-BE49-F238E27FC236}">
                <a16:creationId xmlns:a16="http://schemas.microsoft.com/office/drawing/2014/main" id="{E394BA3D-2851-4599-9267-99EF15A1AEC1}"/>
              </a:ext>
            </a:extLst>
          </p:cNvPr>
          <p:cNvSpPr>
            <a:spLocks noGrp="1"/>
          </p:cNvSpPr>
          <p:nvPr>
            <p:ph idx="1"/>
          </p:nvPr>
        </p:nvSpPr>
        <p:spPr>
          <a:xfrm>
            <a:off x="1295402" y="5273910"/>
            <a:ext cx="6499193" cy="3168179"/>
          </a:xfrm>
        </p:spPr>
        <p:txBody>
          <a:bodyPr>
            <a:normAutofit/>
          </a:bodyPr>
          <a:lstStyle/>
          <a:p>
            <a:pPr marL="0" indent="0">
              <a:buNone/>
            </a:pPr>
            <a:endParaRPr lang="en-GB" sz="3000">
              <a:effectLst/>
              <a:latin typeface="HfW precursive" panose="00000500000000000000" pitchFamily="2" charset="0"/>
              <a:ea typeface="Times New Roman" panose="02020603050405020304" pitchFamily="18" charset="0"/>
            </a:endParaRPr>
          </a:p>
          <a:p>
            <a:pPr marL="0" indent="0" algn="l">
              <a:buNone/>
            </a:pPr>
            <a:endParaRPr lang="en-GB" b="0" i="0">
              <a:solidFill>
                <a:srgbClr val="444444"/>
              </a:solidFill>
              <a:effectLst/>
              <a:latin typeface="Quicksand"/>
            </a:endParaRPr>
          </a:p>
          <a:p>
            <a:endParaRPr lang="en-GB">
              <a:latin typeface="HfW precursive" panose="00000500000000000000" pitchFamily="2" charset="0"/>
            </a:endParaRPr>
          </a:p>
        </p:txBody>
      </p:sp>
      <p:pic>
        <p:nvPicPr>
          <p:cNvPr id="4" name="Picture 3">
            <a:extLst>
              <a:ext uri="{FF2B5EF4-FFF2-40B4-BE49-F238E27FC236}">
                <a16:creationId xmlns:a16="http://schemas.microsoft.com/office/drawing/2014/main" id="{C15CFB89-8DEC-472B-81A0-A5713DD412C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52516" y="2556932"/>
            <a:ext cx="2275643" cy="3414318"/>
          </a:xfrm>
          <a:prstGeom prst="rect">
            <a:avLst/>
          </a:prstGeom>
          <a:ln>
            <a:solidFill>
              <a:srgbClr val="4472C4"/>
            </a:solidFill>
          </a:ln>
        </p:spPr>
      </p:pic>
      <p:sp>
        <p:nvSpPr>
          <p:cNvPr id="5" name="TextBox 4">
            <a:extLst>
              <a:ext uri="{FF2B5EF4-FFF2-40B4-BE49-F238E27FC236}">
                <a16:creationId xmlns:a16="http://schemas.microsoft.com/office/drawing/2014/main" id="{8578AD22-63A2-40D2-8AB2-833FB2118AF0}"/>
              </a:ext>
            </a:extLst>
          </p:cNvPr>
          <p:cNvSpPr txBox="1"/>
          <p:nvPr/>
        </p:nvSpPr>
        <p:spPr>
          <a:xfrm>
            <a:off x="1518081" y="2554930"/>
            <a:ext cx="6960093" cy="3416320"/>
          </a:xfrm>
          <a:prstGeom prst="rect">
            <a:avLst/>
          </a:prstGeom>
          <a:noFill/>
        </p:spPr>
        <p:txBody>
          <a:bodyPr wrap="square" lIns="91440" tIns="45720" rIns="91440" bIns="45720" rtlCol="0" anchor="t">
            <a:spAutoFit/>
          </a:bodyPr>
          <a:lstStyle/>
          <a:p>
            <a:r>
              <a:rPr lang="en-GB" sz="2400" dirty="0">
                <a:latin typeface="HfW precursive"/>
              </a:rPr>
              <a:t>We are proud to provide a happy, caring and safe environment for our children. We work very hard to ensure that your child’s experience of school is a positive one, which encourages a love of life long learning, and togetherness.</a:t>
            </a:r>
          </a:p>
          <a:p>
            <a:endParaRPr lang="en-GB" sz="2400" dirty="0">
              <a:latin typeface="HfW precursive" panose="00000500000000000000" pitchFamily="2" charset="0"/>
            </a:endParaRPr>
          </a:p>
          <a:p>
            <a:r>
              <a:rPr lang="en-GB" sz="2400" dirty="0">
                <a:latin typeface="HfW precursive"/>
              </a:rPr>
              <a:t>					Mrs Butterworth</a:t>
            </a:r>
          </a:p>
          <a:p>
            <a:r>
              <a:rPr lang="en-GB" sz="2400" dirty="0">
                <a:latin typeface="HfW precursive"/>
              </a:rPr>
              <a:t>					Headteacher</a:t>
            </a:r>
          </a:p>
          <a:p>
            <a:r>
              <a:rPr lang="en-GB" sz="2400" dirty="0">
                <a:latin typeface="HfW precursive"/>
              </a:rPr>
              <a:t>					</a:t>
            </a:r>
          </a:p>
        </p:txBody>
      </p:sp>
    </p:spTree>
    <p:extLst>
      <p:ext uri="{BB962C8B-B14F-4D97-AF65-F5344CB8AC3E}">
        <p14:creationId xmlns:p14="http://schemas.microsoft.com/office/powerpoint/2010/main" val="2807076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47F86-5322-EBFC-6617-C9D89ECFE8BE}"/>
              </a:ext>
            </a:extLst>
          </p:cNvPr>
          <p:cNvSpPr>
            <a:spLocks noGrp="1"/>
          </p:cNvSpPr>
          <p:nvPr>
            <p:ph type="title"/>
          </p:nvPr>
        </p:nvSpPr>
        <p:spPr/>
        <p:txBody>
          <a:bodyPr/>
          <a:lstStyle/>
          <a:p>
            <a:r>
              <a:rPr lang="en-GB" err="1">
                <a:solidFill>
                  <a:srgbClr val="FF0000"/>
                </a:solidFill>
                <a:latin typeface="HfW precursive"/>
              </a:rPr>
              <a:t>OfSTED</a:t>
            </a:r>
            <a:r>
              <a:rPr lang="en-GB" dirty="0">
                <a:solidFill>
                  <a:srgbClr val="FF0000"/>
                </a:solidFill>
                <a:latin typeface="HfW precursive"/>
              </a:rPr>
              <a:t> January 2025</a:t>
            </a:r>
          </a:p>
        </p:txBody>
      </p:sp>
      <p:sp>
        <p:nvSpPr>
          <p:cNvPr id="3" name="Content Placeholder 2">
            <a:extLst>
              <a:ext uri="{FF2B5EF4-FFF2-40B4-BE49-F238E27FC236}">
                <a16:creationId xmlns:a16="http://schemas.microsoft.com/office/drawing/2014/main" id="{743B478D-5AB3-225A-FAAA-397D2B72536E}"/>
              </a:ext>
            </a:extLst>
          </p:cNvPr>
          <p:cNvSpPr>
            <a:spLocks noGrp="1"/>
          </p:cNvSpPr>
          <p:nvPr>
            <p:ph idx="1"/>
          </p:nvPr>
        </p:nvSpPr>
        <p:spPr/>
        <p:txBody>
          <a:bodyPr/>
          <a:lstStyle/>
          <a:p>
            <a:pPr marL="0" indent="0" algn="ctr">
              <a:buNone/>
            </a:pPr>
            <a:r>
              <a:rPr lang="en-GB" sz="2800" dirty="0">
                <a:latin typeface="HfW precursive"/>
                <a:ea typeface="+mn-lt"/>
                <a:cs typeface="+mn-lt"/>
              </a:rPr>
              <a:t>" Pupils enjoy attending this welcoming, friendly school. They are happy and safe. They know that adults have their best interests at heart. </a:t>
            </a:r>
            <a:endParaRPr lang="en-US" dirty="0">
              <a:latin typeface="HfW precursive"/>
              <a:ea typeface="+mn-lt"/>
              <a:cs typeface="+mn-lt"/>
            </a:endParaRPr>
          </a:p>
          <a:p>
            <a:pPr marL="0" indent="0" algn="ctr">
              <a:buNone/>
            </a:pPr>
            <a:r>
              <a:rPr lang="en-GB" sz="2800" dirty="0">
                <a:latin typeface="HfW precursive"/>
                <a:ea typeface="+mn-lt"/>
                <a:cs typeface="+mn-lt"/>
              </a:rPr>
              <a:t>Pupils understand the school rules and meet the high expectations set in class." </a:t>
            </a:r>
            <a:endParaRPr lang="en-US" dirty="0">
              <a:latin typeface="HfW precursive"/>
            </a:endParaRPr>
          </a:p>
        </p:txBody>
      </p:sp>
    </p:spTree>
    <p:extLst>
      <p:ext uri="{BB962C8B-B14F-4D97-AF65-F5344CB8AC3E}">
        <p14:creationId xmlns:p14="http://schemas.microsoft.com/office/powerpoint/2010/main" val="520891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06EAF-A6E2-A277-1D37-DFB04C1A11AC}"/>
              </a:ext>
            </a:extLst>
          </p:cNvPr>
          <p:cNvSpPr>
            <a:spLocks noGrp="1"/>
          </p:cNvSpPr>
          <p:nvPr>
            <p:ph type="title"/>
          </p:nvPr>
        </p:nvSpPr>
        <p:spPr/>
        <p:txBody>
          <a:bodyPr/>
          <a:lstStyle/>
          <a:p>
            <a:r>
              <a:rPr lang="en-GB" err="1">
                <a:solidFill>
                  <a:srgbClr val="FF0000"/>
                </a:solidFill>
                <a:latin typeface="HfW precursive"/>
              </a:rPr>
              <a:t>OfSTED</a:t>
            </a:r>
            <a:r>
              <a:rPr lang="en-GB" dirty="0">
                <a:solidFill>
                  <a:srgbClr val="FF0000"/>
                </a:solidFill>
                <a:latin typeface="HfW precursive"/>
              </a:rPr>
              <a:t> January 2025</a:t>
            </a:r>
          </a:p>
        </p:txBody>
      </p:sp>
      <p:sp>
        <p:nvSpPr>
          <p:cNvPr id="3" name="Content Placeholder 2">
            <a:extLst>
              <a:ext uri="{FF2B5EF4-FFF2-40B4-BE49-F238E27FC236}">
                <a16:creationId xmlns:a16="http://schemas.microsoft.com/office/drawing/2014/main" id="{9D9CE4DD-0B76-6540-B3AA-CB64727E2A2C}"/>
              </a:ext>
            </a:extLst>
          </p:cNvPr>
          <p:cNvSpPr>
            <a:spLocks noGrp="1"/>
          </p:cNvSpPr>
          <p:nvPr>
            <p:ph idx="1"/>
          </p:nvPr>
        </p:nvSpPr>
        <p:spPr>
          <a:xfrm>
            <a:off x="865555" y="2556932"/>
            <a:ext cx="10363195" cy="3318936"/>
          </a:xfrm>
        </p:spPr>
        <p:txBody>
          <a:bodyPr>
            <a:normAutofit fontScale="92500"/>
          </a:bodyPr>
          <a:lstStyle/>
          <a:p>
            <a:pPr marL="0" indent="0" algn="ctr">
              <a:buNone/>
            </a:pPr>
            <a:r>
              <a:rPr lang="en-GB" dirty="0">
                <a:solidFill>
                  <a:schemeClr val="tx1"/>
                </a:solidFill>
                <a:latin typeface="HfW precursive"/>
                <a:ea typeface="+mn-lt"/>
                <a:cs typeface="+mn-lt"/>
              </a:rPr>
              <a:t>The new leadership team has driven rapid and sustained change in all areas, with skill and determination. As a result, the education provided is having a positive impact on pupils’ learning. </a:t>
            </a:r>
          </a:p>
          <a:p>
            <a:pPr marL="0" indent="0" algn="ctr">
              <a:buNone/>
            </a:pPr>
            <a:endParaRPr lang="en-GB" dirty="0">
              <a:solidFill>
                <a:schemeClr val="tx1"/>
              </a:solidFill>
              <a:latin typeface="HfW precursive"/>
              <a:ea typeface="+mn-lt"/>
              <a:cs typeface="+mn-lt"/>
            </a:endParaRPr>
          </a:p>
          <a:p>
            <a:pPr marL="0" indent="0" algn="ctr">
              <a:buNone/>
            </a:pPr>
            <a:r>
              <a:rPr lang="en-GB" dirty="0">
                <a:solidFill>
                  <a:schemeClr val="tx1"/>
                </a:solidFill>
                <a:latin typeface="HfW precursive"/>
                <a:ea typeface="+mn-lt"/>
                <a:cs typeface="+mn-lt"/>
              </a:rPr>
              <a:t> Staff are extremely positive about the support they receive from leaders. Governors are aware of their statutory responsibilities. They use their skill and experience to provide support.</a:t>
            </a:r>
            <a:endParaRPr lang="en-GB" dirty="0">
              <a:solidFill>
                <a:schemeClr val="tx1"/>
              </a:solidFill>
              <a:latin typeface="HfW precursive"/>
            </a:endParaRPr>
          </a:p>
        </p:txBody>
      </p:sp>
    </p:spTree>
    <p:extLst>
      <p:ext uri="{BB962C8B-B14F-4D97-AF65-F5344CB8AC3E}">
        <p14:creationId xmlns:p14="http://schemas.microsoft.com/office/powerpoint/2010/main" val="1409979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1147-A392-448B-BD62-70A2A4D67E2D}"/>
              </a:ext>
            </a:extLst>
          </p:cNvPr>
          <p:cNvSpPr>
            <a:spLocks noGrp="1"/>
          </p:cNvSpPr>
          <p:nvPr>
            <p:ph type="title" idx="4294967295"/>
          </p:nvPr>
        </p:nvSpPr>
        <p:spPr>
          <a:xfrm>
            <a:off x="0" y="731838"/>
            <a:ext cx="9601200" cy="1303337"/>
          </a:xfrm>
        </p:spPr>
        <p:txBody>
          <a:bodyPr>
            <a:normAutofit/>
          </a:bodyPr>
          <a:lstStyle/>
          <a:p>
            <a:r>
              <a:rPr lang="en-GB">
                <a:solidFill>
                  <a:srgbClr val="FF0000"/>
                </a:solidFill>
                <a:latin typeface="HfW precursive" panose="00000500000000000000" pitchFamily="2" charset="0"/>
              </a:rPr>
              <a:t>				Our School Primary Vision</a:t>
            </a:r>
          </a:p>
        </p:txBody>
      </p:sp>
      <p:pic>
        <p:nvPicPr>
          <p:cNvPr id="4" name="Picture 3">
            <a:extLst>
              <a:ext uri="{FF2B5EF4-FFF2-40B4-BE49-F238E27FC236}">
                <a16:creationId xmlns:a16="http://schemas.microsoft.com/office/drawing/2014/main" id="{7FC0857E-0791-4C93-9CC1-D5A3633FA451}"/>
              </a:ext>
            </a:extLst>
          </p:cNvPr>
          <p:cNvPicPr>
            <a:picLocks noChangeAspect="1"/>
          </p:cNvPicPr>
          <p:nvPr/>
        </p:nvPicPr>
        <p:blipFill>
          <a:blip r:embed="rId2"/>
          <a:stretch>
            <a:fillRect/>
          </a:stretch>
        </p:blipFill>
        <p:spPr>
          <a:xfrm>
            <a:off x="8894684" y="2198657"/>
            <a:ext cx="2286000" cy="3048000"/>
          </a:xfrm>
          <a:prstGeom prst="rect">
            <a:avLst/>
          </a:prstGeom>
          <a:ln>
            <a:solidFill>
              <a:srgbClr val="4472C4"/>
            </a:solidFill>
          </a:ln>
        </p:spPr>
      </p:pic>
      <p:sp>
        <p:nvSpPr>
          <p:cNvPr id="5" name="TextBox 4">
            <a:extLst>
              <a:ext uri="{FF2B5EF4-FFF2-40B4-BE49-F238E27FC236}">
                <a16:creationId xmlns:a16="http://schemas.microsoft.com/office/drawing/2014/main" id="{D0BD4DAA-6CC8-471E-89BF-9F09F9AE8271}"/>
              </a:ext>
            </a:extLst>
          </p:cNvPr>
          <p:cNvSpPr txBox="1"/>
          <p:nvPr/>
        </p:nvSpPr>
        <p:spPr>
          <a:xfrm>
            <a:off x="1111928" y="2032580"/>
            <a:ext cx="7377343" cy="2923877"/>
          </a:xfrm>
          <a:prstGeom prst="rect">
            <a:avLst/>
          </a:prstGeom>
          <a:noFill/>
        </p:spPr>
        <p:txBody>
          <a:bodyPr wrap="square" lIns="91440" tIns="45720" rIns="91440" bIns="45720" rtlCol="0" anchor="t">
            <a:spAutoFit/>
          </a:bodyPr>
          <a:lstStyle/>
          <a:p>
            <a:pPr algn="ctr"/>
            <a:r>
              <a:rPr lang="en-GB" sz="2300">
                <a:latin typeface="HfW precursive"/>
              </a:rPr>
              <a:t>At Sandal Castle Primary School we build strong futures together. We celebrate and prepare our inclusive community by providing the education and experiences needed, as the building blocks for foundations for life. We empower everyone to be successful, resilient and self-aware global citizens. Together, in God’s love, we nurture hearts, minds and spirit, to equip everyone with wisdom, character and hope, in order to flourish. </a:t>
            </a:r>
            <a:endParaRPr lang="en-US">
              <a:latin typeface="HfW precursive"/>
            </a:endParaRPr>
          </a:p>
        </p:txBody>
      </p:sp>
      <p:sp>
        <p:nvSpPr>
          <p:cNvPr id="6" name="TextBox 5">
            <a:extLst>
              <a:ext uri="{FF2B5EF4-FFF2-40B4-BE49-F238E27FC236}">
                <a16:creationId xmlns:a16="http://schemas.microsoft.com/office/drawing/2014/main" id="{8F2C522B-186F-4438-AF80-D0F87A8091AC}"/>
              </a:ext>
            </a:extLst>
          </p:cNvPr>
          <p:cNvSpPr txBox="1"/>
          <p:nvPr/>
        </p:nvSpPr>
        <p:spPr>
          <a:xfrm>
            <a:off x="8753383" y="5368755"/>
            <a:ext cx="2663300" cy="646331"/>
          </a:xfrm>
          <a:prstGeom prst="rect">
            <a:avLst/>
          </a:prstGeom>
          <a:noFill/>
        </p:spPr>
        <p:txBody>
          <a:bodyPr wrap="square" rtlCol="0">
            <a:spAutoFit/>
          </a:bodyPr>
          <a:lstStyle/>
          <a:p>
            <a:r>
              <a:rPr lang="en-GB">
                <a:latin typeface="HfW precursive" panose="00000500000000000000" pitchFamily="2" charset="0"/>
              </a:rPr>
              <a:t>Mr </a:t>
            </a:r>
            <a:r>
              <a:rPr lang="en-GB" err="1">
                <a:latin typeface="HfW precursive" panose="00000500000000000000" pitchFamily="2" charset="0"/>
              </a:rPr>
              <a:t>Mcfarlane</a:t>
            </a:r>
            <a:endParaRPr lang="en-GB">
              <a:latin typeface="HfW precursive" panose="00000500000000000000" pitchFamily="2" charset="0"/>
            </a:endParaRPr>
          </a:p>
          <a:p>
            <a:r>
              <a:rPr lang="en-GB">
                <a:latin typeface="HfW precursive" panose="00000500000000000000" pitchFamily="2" charset="0"/>
              </a:rPr>
              <a:t>Deputy Headteacher</a:t>
            </a:r>
          </a:p>
        </p:txBody>
      </p:sp>
    </p:spTree>
    <p:extLst>
      <p:ext uri="{BB962C8B-B14F-4D97-AF65-F5344CB8AC3E}">
        <p14:creationId xmlns:p14="http://schemas.microsoft.com/office/powerpoint/2010/main" val="962382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42AC1-6B21-4AEA-A09E-2F5A5C41FB84}"/>
              </a:ext>
            </a:extLst>
          </p:cNvPr>
          <p:cNvSpPr>
            <a:spLocks noGrp="1"/>
          </p:cNvSpPr>
          <p:nvPr>
            <p:ph type="title"/>
          </p:nvPr>
        </p:nvSpPr>
        <p:spPr/>
        <p:txBody>
          <a:bodyPr/>
          <a:lstStyle/>
          <a:p>
            <a:r>
              <a:rPr lang="en-GB">
                <a:solidFill>
                  <a:srgbClr val="FF0000"/>
                </a:solidFill>
                <a:latin typeface="HfW precursive" panose="00000500000000000000" pitchFamily="2" charset="0"/>
              </a:rPr>
              <a:t>Community Connections</a:t>
            </a:r>
          </a:p>
        </p:txBody>
      </p:sp>
      <p:pic>
        <p:nvPicPr>
          <p:cNvPr id="4" name="Content Placeholder 3">
            <a:extLst>
              <a:ext uri="{FF2B5EF4-FFF2-40B4-BE49-F238E27FC236}">
                <a16:creationId xmlns:a16="http://schemas.microsoft.com/office/drawing/2014/main" id="{3322492E-FFE6-4F70-B038-5454CFB89D2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161304" y="2841549"/>
            <a:ext cx="3817022" cy="2538320"/>
          </a:xfrm>
          <a:prstGeom prst="rect">
            <a:avLst/>
          </a:prstGeom>
          <a:ln>
            <a:solidFill>
              <a:srgbClr val="4472C4"/>
            </a:solidFill>
          </a:ln>
        </p:spPr>
      </p:pic>
      <p:sp>
        <p:nvSpPr>
          <p:cNvPr id="6" name="TextBox 5">
            <a:extLst>
              <a:ext uri="{FF2B5EF4-FFF2-40B4-BE49-F238E27FC236}">
                <a16:creationId xmlns:a16="http://schemas.microsoft.com/office/drawing/2014/main" id="{95502154-C43A-43A6-BE17-388F10FDA122}"/>
              </a:ext>
            </a:extLst>
          </p:cNvPr>
          <p:cNvSpPr txBox="1"/>
          <p:nvPr/>
        </p:nvSpPr>
        <p:spPr>
          <a:xfrm>
            <a:off x="1295402" y="2707689"/>
            <a:ext cx="5522648" cy="3046988"/>
          </a:xfrm>
          <a:prstGeom prst="rect">
            <a:avLst/>
          </a:prstGeom>
          <a:noFill/>
        </p:spPr>
        <p:txBody>
          <a:bodyPr wrap="square" rtlCol="0">
            <a:spAutoFit/>
          </a:bodyPr>
          <a:lstStyle/>
          <a:p>
            <a:r>
              <a:rPr lang="en-GB" sz="2400">
                <a:latin typeface="HfW precursive" panose="00000500000000000000" pitchFamily="2" charset="0"/>
              </a:rPr>
              <a:t>We are very proud of our church community links and we visit St Helen’s church regularly throughout the year.</a:t>
            </a:r>
          </a:p>
          <a:p>
            <a:r>
              <a:rPr lang="en-GB" sz="2400">
                <a:latin typeface="HfW precursive" panose="00000500000000000000" pitchFamily="2" charset="0"/>
              </a:rPr>
              <a:t> </a:t>
            </a:r>
          </a:p>
          <a:p>
            <a:r>
              <a:rPr lang="en-GB" sz="2400">
                <a:latin typeface="HfW precursive" panose="00000500000000000000" pitchFamily="2" charset="0"/>
              </a:rPr>
              <a:t>However, we believe at Sandal Castle that we are a family that welcome all faiths and cultures.</a:t>
            </a:r>
          </a:p>
        </p:txBody>
      </p:sp>
    </p:spTree>
    <p:extLst>
      <p:ext uri="{BB962C8B-B14F-4D97-AF65-F5344CB8AC3E}">
        <p14:creationId xmlns:p14="http://schemas.microsoft.com/office/powerpoint/2010/main" val="3246397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DC1408-3A10-DABB-6AA4-89297109415C}"/>
              </a:ext>
            </a:extLst>
          </p:cNvPr>
          <p:cNvSpPr txBox="1"/>
          <p:nvPr/>
        </p:nvSpPr>
        <p:spPr>
          <a:xfrm>
            <a:off x="1206499" y="1090083"/>
            <a:ext cx="955674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dirty="0">
                <a:solidFill>
                  <a:srgbClr val="FF0000"/>
                </a:solidFill>
                <a:latin typeface="HfW precursive"/>
              </a:rPr>
              <a:t>Our Data Profile</a:t>
            </a:r>
            <a:endParaRPr lang="en-US" sz="4400">
              <a:solidFill>
                <a:srgbClr val="FF0000"/>
              </a:solidFill>
            </a:endParaRPr>
          </a:p>
        </p:txBody>
      </p:sp>
      <p:pic>
        <p:nvPicPr>
          <p:cNvPr id="7" name="Picture 6" descr="A table with numbers and text&#10;&#10;AI-generated content may be incorrect.">
            <a:extLst>
              <a:ext uri="{FF2B5EF4-FFF2-40B4-BE49-F238E27FC236}">
                <a16:creationId xmlns:a16="http://schemas.microsoft.com/office/drawing/2014/main" id="{0DE4CB62-558A-7190-CC1F-A4DAB53AC48A}"/>
              </a:ext>
            </a:extLst>
          </p:cNvPr>
          <p:cNvPicPr>
            <a:picLocks noChangeAspect="1"/>
          </p:cNvPicPr>
          <p:nvPr/>
        </p:nvPicPr>
        <p:blipFill>
          <a:blip r:embed="rId2"/>
          <a:stretch>
            <a:fillRect/>
          </a:stretch>
        </p:blipFill>
        <p:spPr>
          <a:xfrm>
            <a:off x="1613267" y="2004402"/>
            <a:ext cx="8740775" cy="4011735"/>
          </a:xfrm>
          <a:prstGeom prst="rect">
            <a:avLst/>
          </a:prstGeom>
        </p:spPr>
      </p:pic>
    </p:spTree>
    <p:extLst>
      <p:ext uri="{BB962C8B-B14F-4D97-AF65-F5344CB8AC3E}">
        <p14:creationId xmlns:p14="http://schemas.microsoft.com/office/powerpoint/2010/main" val="288333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E24044-AA47-7A06-06B1-4758E5E0DC44}"/>
              </a:ext>
            </a:extLst>
          </p:cNvPr>
          <p:cNvSpPr txBox="1"/>
          <p:nvPr/>
        </p:nvSpPr>
        <p:spPr>
          <a:xfrm>
            <a:off x="1058333" y="952499"/>
            <a:ext cx="10096500"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solidFill>
                  <a:srgbClr val="FF0000"/>
                </a:solidFill>
                <a:latin typeface="HfW precursive"/>
              </a:rPr>
              <a:t>Our Strong Parent/Carer Links...</a:t>
            </a:r>
          </a:p>
        </p:txBody>
      </p:sp>
      <p:sp>
        <p:nvSpPr>
          <p:cNvPr id="3" name="TextBox 2">
            <a:extLst>
              <a:ext uri="{FF2B5EF4-FFF2-40B4-BE49-F238E27FC236}">
                <a16:creationId xmlns:a16="http://schemas.microsoft.com/office/drawing/2014/main" id="{4C37607C-37A3-2A61-1E30-D8CCD7F5F643}"/>
              </a:ext>
            </a:extLst>
          </p:cNvPr>
          <p:cNvSpPr txBox="1"/>
          <p:nvPr/>
        </p:nvSpPr>
        <p:spPr>
          <a:xfrm>
            <a:off x="1312333" y="2180166"/>
            <a:ext cx="9567333"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HfW precursive"/>
              </a:rPr>
              <a:t>We welcome strong links with our parents to support our children's educational journey. </a:t>
            </a:r>
            <a:endParaRPr lang="en-US"/>
          </a:p>
          <a:p>
            <a:pPr algn="ctr"/>
            <a:endParaRPr lang="en-GB" sz="2800" dirty="0">
              <a:latin typeface="HfW precursive"/>
            </a:endParaRPr>
          </a:p>
          <a:p>
            <a:pPr algn="ctr"/>
            <a:r>
              <a:rPr lang="en-GB" sz="2800" dirty="0">
                <a:latin typeface="HfW precursive"/>
              </a:rPr>
              <a:t>During each year, you will be invited to class assemblies and Aspire afternoons. We also hold Services at St. Helen's Church three times a year for Harvest, Christmas and Easter, where we hope you will join us! </a:t>
            </a:r>
          </a:p>
        </p:txBody>
      </p:sp>
    </p:spTree>
    <p:extLst>
      <p:ext uri="{BB962C8B-B14F-4D97-AF65-F5344CB8AC3E}">
        <p14:creationId xmlns:p14="http://schemas.microsoft.com/office/powerpoint/2010/main" val="975624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F6126-1C7D-4747-BD65-ED3E1E99E085}"/>
              </a:ext>
            </a:extLst>
          </p:cNvPr>
          <p:cNvSpPr>
            <a:spLocks noGrp="1"/>
          </p:cNvSpPr>
          <p:nvPr>
            <p:ph type="title" idx="4294967295"/>
          </p:nvPr>
        </p:nvSpPr>
        <p:spPr>
          <a:xfrm>
            <a:off x="1295400" y="760721"/>
            <a:ext cx="9601200" cy="1303337"/>
          </a:xfrm>
        </p:spPr>
        <p:txBody>
          <a:bodyPr>
            <a:normAutofit/>
          </a:bodyPr>
          <a:lstStyle/>
          <a:p>
            <a:r>
              <a:rPr lang="en-GB">
                <a:solidFill>
                  <a:srgbClr val="FF0000"/>
                </a:solidFill>
                <a:latin typeface="HfW precursive" panose="00000500000000000000" pitchFamily="2" charset="0"/>
              </a:rPr>
              <a:t>Good Attendance Matters!</a:t>
            </a:r>
          </a:p>
        </p:txBody>
      </p:sp>
      <p:sp>
        <p:nvSpPr>
          <p:cNvPr id="3" name="Content Placeholder 2">
            <a:extLst>
              <a:ext uri="{FF2B5EF4-FFF2-40B4-BE49-F238E27FC236}">
                <a16:creationId xmlns:a16="http://schemas.microsoft.com/office/drawing/2014/main" id="{12F9477A-0DFF-439E-AEB1-6FE8F7D70569}"/>
              </a:ext>
            </a:extLst>
          </p:cNvPr>
          <p:cNvSpPr>
            <a:spLocks noGrp="1"/>
          </p:cNvSpPr>
          <p:nvPr>
            <p:ph idx="4294967295"/>
          </p:nvPr>
        </p:nvSpPr>
        <p:spPr>
          <a:xfrm>
            <a:off x="1207362" y="1713390"/>
            <a:ext cx="10306975" cy="4163627"/>
          </a:xfrm>
        </p:spPr>
        <p:txBody>
          <a:bodyPr>
            <a:normAutofit fontScale="62500" lnSpcReduction="20000"/>
          </a:bodyPr>
          <a:lstStyle/>
          <a:p>
            <a:pPr marL="0" indent="0" algn="l">
              <a:buNone/>
            </a:pPr>
            <a:endParaRPr lang="en-GB" sz="2600" b="0" i="0">
              <a:solidFill>
                <a:srgbClr val="444444"/>
              </a:solidFill>
              <a:effectLst/>
              <a:latin typeface="HfW precursive" panose="00000500000000000000" pitchFamily="2" charset="0"/>
            </a:endParaRPr>
          </a:p>
          <a:p>
            <a:pPr marL="0" indent="0" algn="l">
              <a:buNone/>
            </a:pPr>
            <a:r>
              <a:rPr lang="en-GB" sz="2600" b="1" i="0" dirty="0">
                <a:solidFill>
                  <a:srgbClr val="444444"/>
                </a:solidFill>
                <a:effectLst/>
                <a:latin typeface="HfW precursive"/>
              </a:rPr>
              <a:t>Our school aims to meet its obligations in regard to school attention by:</a:t>
            </a:r>
          </a:p>
          <a:p>
            <a:pPr marL="0" indent="0" algn="l">
              <a:buNone/>
            </a:pPr>
            <a:endParaRPr lang="en-GB" sz="2600" b="1" i="0" dirty="0">
              <a:solidFill>
                <a:srgbClr val="444444"/>
              </a:solidFill>
              <a:effectLst/>
              <a:latin typeface="HfW precursive" panose="00000500000000000000" pitchFamily="2" charset="0"/>
            </a:endParaRPr>
          </a:p>
          <a:p>
            <a:r>
              <a:rPr lang="en-GB" sz="2600" b="1" dirty="0">
                <a:solidFill>
                  <a:srgbClr val="444444"/>
                </a:solidFill>
                <a:latin typeface="HfW precursive"/>
              </a:rPr>
              <a:t>Promoting good attendance and reducing absence, including persistent absence</a:t>
            </a:r>
            <a:endParaRPr lang="en-GB" sz="2600" b="1" i="0" dirty="0">
              <a:solidFill>
                <a:srgbClr val="444444"/>
              </a:solidFill>
              <a:effectLst/>
              <a:latin typeface="HfW precursive"/>
            </a:endParaRPr>
          </a:p>
          <a:p>
            <a:pPr marL="0" indent="0" algn="l">
              <a:buNone/>
            </a:pPr>
            <a:endParaRPr lang="en-GB" sz="2600" b="1" i="0" dirty="0">
              <a:solidFill>
                <a:srgbClr val="444444"/>
              </a:solidFill>
              <a:effectLst/>
              <a:latin typeface="HfW precursive" panose="00000500000000000000" pitchFamily="2" charset="0"/>
            </a:endParaRPr>
          </a:p>
          <a:p>
            <a:pPr algn="l">
              <a:buFont typeface="Arial" panose="020B0604020202020204" pitchFamily="34" charset="0"/>
              <a:buChar char="•"/>
            </a:pPr>
            <a:r>
              <a:rPr lang="en-GB" sz="2600" b="1" i="0" dirty="0">
                <a:solidFill>
                  <a:srgbClr val="444444"/>
                </a:solidFill>
                <a:effectLst/>
                <a:latin typeface="HfW precursive"/>
              </a:rPr>
              <a:t>Ensuring every child has access to full-time education to which they are entitled</a:t>
            </a:r>
          </a:p>
          <a:p>
            <a:pPr algn="l">
              <a:buFont typeface="Arial" panose="020B0604020202020204" pitchFamily="34" charset="0"/>
              <a:buChar char="•"/>
            </a:pPr>
            <a:endParaRPr lang="en-GB" sz="2600" b="1" i="0" dirty="0">
              <a:solidFill>
                <a:srgbClr val="444444"/>
              </a:solidFill>
              <a:effectLst/>
              <a:latin typeface="HfW precursive" panose="00000500000000000000" pitchFamily="2" charset="0"/>
            </a:endParaRPr>
          </a:p>
          <a:p>
            <a:pPr algn="l">
              <a:buFont typeface="Arial" panose="020B0604020202020204" pitchFamily="34" charset="0"/>
              <a:buChar char="•"/>
            </a:pPr>
            <a:r>
              <a:rPr lang="en-GB" sz="2600" b="1" i="0" dirty="0">
                <a:solidFill>
                  <a:srgbClr val="444444"/>
                </a:solidFill>
                <a:effectLst/>
                <a:latin typeface="HfW precursive"/>
              </a:rPr>
              <a:t>Acting early to address patterns of absence</a:t>
            </a:r>
          </a:p>
          <a:p>
            <a:pPr algn="l"/>
            <a:endParaRPr lang="en-GB" sz="2600" b="1" i="0" dirty="0">
              <a:solidFill>
                <a:srgbClr val="444444"/>
              </a:solidFill>
              <a:effectLst/>
              <a:latin typeface="HfW precursive" panose="00000500000000000000" pitchFamily="2" charset="0"/>
            </a:endParaRPr>
          </a:p>
          <a:p>
            <a:pPr algn="l"/>
            <a:r>
              <a:rPr lang="en-GB" sz="2600" b="1" i="0" dirty="0">
                <a:solidFill>
                  <a:srgbClr val="444444"/>
                </a:solidFill>
                <a:effectLst/>
                <a:latin typeface="HfW precursive"/>
              </a:rPr>
              <a:t>To this end, we strive to make our school a happy and rewarding experience for all children.</a:t>
            </a:r>
          </a:p>
          <a:p>
            <a:pPr algn="l"/>
            <a:endParaRPr lang="en-GB" sz="2600" b="1" i="0" dirty="0">
              <a:solidFill>
                <a:srgbClr val="444444"/>
              </a:solidFill>
              <a:effectLst/>
              <a:latin typeface="HfW precursive" panose="00000500000000000000" pitchFamily="2" charset="0"/>
            </a:endParaRPr>
          </a:p>
          <a:p>
            <a:pPr algn="l"/>
            <a:r>
              <a:rPr lang="en-GB" sz="2600" b="1" dirty="0">
                <a:solidFill>
                  <a:srgbClr val="444444"/>
                </a:solidFill>
                <a:latin typeface="HfW precursive"/>
              </a:rPr>
              <a:t>Attendance awards and treats throughout the school year.</a:t>
            </a:r>
            <a:endParaRPr lang="en-GB" sz="2600" b="1" i="0" dirty="0">
              <a:solidFill>
                <a:srgbClr val="444444"/>
              </a:solidFill>
              <a:effectLst/>
              <a:latin typeface="HfW precursive"/>
            </a:endParaRPr>
          </a:p>
          <a:p>
            <a:pPr marL="0" indent="0">
              <a:buNone/>
            </a:pPr>
            <a:endParaRPr lang="en-GB">
              <a:latin typeface="HfW precursive" panose="00000500000000000000" pitchFamily="2" charset="0"/>
            </a:endParaRPr>
          </a:p>
        </p:txBody>
      </p:sp>
    </p:spTree>
    <p:extLst>
      <p:ext uri="{BB962C8B-B14F-4D97-AF65-F5344CB8AC3E}">
        <p14:creationId xmlns:p14="http://schemas.microsoft.com/office/powerpoint/2010/main" val="816708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85C21-D871-4A5E-9F9E-56BDDF3CDDCA}"/>
              </a:ext>
            </a:extLst>
          </p:cNvPr>
          <p:cNvSpPr>
            <a:spLocks noGrp="1"/>
          </p:cNvSpPr>
          <p:nvPr>
            <p:ph type="title"/>
          </p:nvPr>
        </p:nvSpPr>
        <p:spPr>
          <a:xfrm>
            <a:off x="1295402" y="926914"/>
            <a:ext cx="9601196" cy="1303867"/>
          </a:xfrm>
        </p:spPr>
        <p:txBody>
          <a:bodyPr/>
          <a:lstStyle/>
          <a:p>
            <a:r>
              <a:rPr lang="en-GB">
                <a:solidFill>
                  <a:srgbClr val="FF0000"/>
                </a:solidFill>
                <a:latin typeface="HfW precursive" panose="00000500000000000000" pitchFamily="2" charset="0"/>
              </a:rPr>
              <a:t>Uniform</a:t>
            </a:r>
          </a:p>
        </p:txBody>
      </p:sp>
      <p:sp>
        <p:nvSpPr>
          <p:cNvPr id="3" name="Content Placeholder 2">
            <a:extLst>
              <a:ext uri="{FF2B5EF4-FFF2-40B4-BE49-F238E27FC236}">
                <a16:creationId xmlns:a16="http://schemas.microsoft.com/office/drawing/2014/main" id="{A0559118-CA7B-456E-9B38-A08665312D78}"/>
              </a:ext>
            </a:extLst>
          </p:cNvPr>
          <p:cNvSpPr>
            <a:spLocks noGrp="1"/>
          </p:cNvSpPr>
          <p:nvPr>
            <p:ph idx="1"/>
          </p:nvPr>
        </p:nvSpPr>
        <p:spPr>
          <a:xfrm>
            <a:off x="1295401" y="2545889"/>
            <a:ext cx="9601196" cy="3329979"/>
          </a:xfrm>
        </p:spPr>
        <p:txBody>
          <a:bodyPr>
            <a:normAutofit fontScale="92500"/>
          </a:bodyPr>
          <a:lstStyle/>
          <a:p>
            <a:r>
              <a:rPr lang="en-GB">
                <a:latin typeface="HfW precursive" panose="00000500000000000000" pitchFamily="2" charset="0"/>
              </a:rPr>
              <a:t>We are very proud to be part of team Sandal Castle and so all children from foundation to year 6 wear the same uniform.</a:t>
            </a:r>
          </a:p>
          <a:p>
            <a:r>
              <a:rPr lang="en-GB" dirty="0">
                <a:latin typeface="HfW precursive"/>
              </a:rPr>
              <a:t>More information on colours and items can be found on the school </a:t>
            </a:r>
            <a:r>
              <a:rPr lang="en-GB">
                <a:latin typeface="HfW precursive"/>
              </a:rPr>
              <a:t>website. </a:t>
            </a:r>
          </a:p>
          <a:p>
            <a:pPr>
              <a:buSzPct val="114999"/>
            </a:pPr>
            <a:r>
              <a:rPr lang="en-GB" dirty="0">
                <a:latin typeface="HfW precursive"/>
              </a:rPr>
              <a:t>Items can be with or without the school logo and can be purchased </a:t>
            </a:r>
            <a:r>
              <a:rPr lang="en-GB">
                <a:latin typeface="HfW precursive"/>
              </a:rPr>
              <a:t>anywhere.</a:t>
            </a:r>
            <a:endParaRPr lang="en-GB">
              <a:latin typeface="Garamond" panose="02020404030301010803"/>
            </a:endParaRPr>
          </a:p>
          <a:p>
            <a:pPr>
              <a:buSzPct val="114999"/>
            </a:pPr>
            <a:r>
              <a:rPr lang="en-GB" dirty="0">
                <a:latin typeface="HfW precursive"/>
              </a:rPr>
              <a:t>Some parents like to use the following supplier: </a:t>
            </a:r>
            <a:r>
              <a:rPr lang="en-GB" b="0" i="0" dirty="0">
                <a:solidFill>
                  <a:srgbClr val="4587D0"/>
                </a:solidFill>
                <a:effectLst/>
                <a:latin typeface="Quicksand"/>
                <a:hlinkClick r:id="rId2"/>
              </a:rPr>
              <a:t>www.brigade.uk.com</a:t>
            </a:r>
            <a:r>
              <a:rPr lang="en-GB" b="0" i="0" dirty="0">
                <a:solidFill>
                  <a:srgbClr val="4587D0"/>
                </a:solidFill>
                <a:effectLst/>
                <a:latin typeface="Quicksand"/>
              </a:rPr>
              <a:t>.</a:t>
            </a:r>
            <a:endParaRPr lang="en-GB"/>
          </a:p>
          <a:p>
            <a:endParaRPr lang="en-GB" dirty="0">
              <a:solidFill>
                <a:schemeClr val="tx1"/>
              </a:solidFill>
              <a:latin typeface="HfW precursive"/>
            </a:endParaRPr>
          </a:p>
        </p:txBody>
      </p:sp>
    </p:spTree>
    <p:extLst>
      <p:ext uri="{BB962C8B-B14F-4D97-AF65-F5344CB8AC3E}">
        <p14:creationId xmlns:p14="http://schemas.microsoft.com/office/powerpoint/2010/main" val="2403781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9062E-135A-444E-9EC4-23A8B5B6DEDA}"/>
              </a:ext>
            </a:extLst>
          </p:cNvPr>
          <p:cNvSpPr>
            <a:spLocks noGrp="1"/>
          </p:cNvSpPr>
          <p:nvPr>
            <p:ph type="title"/>
          </p:nvPr>
        </p:nvSpPr>
        <p:spPr/>
        <p:txBody>
          <a:bodyPr/>
          <a:lstStyle/>
          <a:p>
            <a:r>
              <a:rPr lang="en-GB">
                <a:solidFill>
                  <a:srgbClr val="FF0000"/>
                </a:solidFill>
                <a:latin typeface="HfW precursive" panose="00000500000000000000" pitchFamily="2" charset="0"/>
              </a:rPr>
              <a:t>A typical day at Sandal Castle</a:t>
            </a:r>
          </a:p>
        </p:txBody>
      </p:sp>
      <p:sp>
        <p:nvSpPr>
          <p:cNvPr id="3" name="Content Placeholder 2">
            <a:extLst>
              <a:ext uri="{FF2B5EF4-FFF2-40B4-BE49-F238E27FC236}">
                <a16:creationId xmlns:a16="http://schemas.microsoft.com/office/drawing/2014/main" id="{6BEDD38F-20E1-4F86-940F-C262933AAC6B}"/>
              </a:ext>
            </a:extLst>
          </p:cNvPr>
          <p:cNvSpPr>
            <a:spLocks noGrp="1"/>
          </p:cNvSpPr>
          <p:nvPr>
            <p:ph idx="1"/>
          </p:nvPr>
        </p:nvSpPr>
        <p:spPr/>
        <p:txBody>
          <a:bodyPr/>
          <a:lstStyle/>
          <a:p>
            <a:pPr marL="0" indent="0">
              <a:buNone/>
            </a:pPr>
            <a:r>
              <a:rPr lang="en-GB" dirty="0">
                <a:latin typeface="HfW precursive"/>
              </a:rPr>
              <a:t>Fun begins at 8:45am</a:t>
            </a:r>
          </a:p>
          <a:p>
            <a:pPr marL="0" indent="0">
              <a:buNone/>
            </a:pPr>
            <a:r>
              <a:rPr lang="en-GB" dirty="0">
                <a:latin typeface="HfW precursive"/>
              </a:rPr>
              <a:t>Lunches are staggered from 11:30</a:t>
            </a:r>
          </a:p>
          <a:p>
            <a:pPr marL="0" indent="0">
              <a:buNone/>
            </a:pPr>
            <a:r>
              <a:rPr lang="en-GB" dirty="0">
                <a:latin typeface="HfW precursive"/>
              </a:rPr>
              <a:t>Home time 3:15pm</a:t>
            </a:r>
          </a:p>
          <a:p>
            <a:pPr marL="0" indent="0">
              <a:buNone/>
            </a:pPr>
            <a:endParaRPr lang="en-GB" dirty="0">
              <a:latin typeface="HfW precursive" panose="00000500000000000000" pitchFamily="2" charset="0"/>
            </a:endParaRPr>
          </a:p>
          <a:p>
            <a:pPr marL="0" indent="0" algn="ctr">
              <a:buNone/>
            </a:pPr>
            <a:r>
              <a:rPr lang="en-GB" dirty="0">
                <a:latin typeface="HfW precursive"/>
              </a:rPr>
              <a:t>We usually have a number of extra- curricular clubs running after school until 4:15pm on most evenings. </a:t>
            </a:r>
            <a:endParaRPr lang="en-GB" dirty="0">
              <a:latin typeface="HfW precursive" panose="00000500000000000000" pitchFamily="2" charset="0"/>
            </a:endParaRPr>
          </a:p>
        </p:txBody>
      </p:sp>
    </p:spTree>
    <p:extLst>
      <p:ext uri="{BB962C8B-B14F-4D97-AF65-F5344CB8AC3E}">
        <p14:creationId xmlns:p14="http://schemas.microsoft.com/office/powerpoint/2010/main" val="2142668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1603B-949B-4201-A1D4-4F592CADC09A}"/>
              </a:ext>
            </a:extLst>
          </p:cNvPr>
          <p:cNvSpPr>
            <a:spLocks noGrp="1"/>
          </p:cNvSpPr>
          <p:nvPr>
            <p:ph type="title"/>
          </p:nvPr>
        </p:nvSpPr>
        <p:spPr/>
        <p:txBody>
          <a:bodyPr>
            <a:normAutofit fontScale="90000"/>
          </a:bodyPr>
          <a:lstStyle/>
          <a:p>
            <a:r>
              <a:rPr lang="en-GB">
                <a:solidFill>
                  <a:srgbClr val="FF0000"/>
                </a:solidFill>
                <a:latin typeface="HfW precursive" panose="00000500000000000000" pitchFamily="2" charset="0"/>
              </a:rPr>
              <a:t>Wrap around care at Sandal Castle</a:t>
            </a:r>
          </a:p>
        </p:txBody>
      </p:sp>
      <p:pic>
        <p:nvPicPr>
          <p:cNvPr id="4" name="Content Placeholder 3">
            <a:extLst>
              <a:ext uri="{FF2B5EF4-FFF2-40B4-BE49-F238E27FC236}">
                <a16:creationId xmlns:a16="http://schemas.microsoft.com/office/drawing/2014/main" id="{E0746B89-3781-43CA-9681-AB12D655FA6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21335" y="2644194"/>
            <a:ext cx="2010270" cy="2680360"/>
          </a:xfrm>
          <a:prstGeom prst="rect">
            <a:avLst/>
          </a:prstGeom>
          <a:ln>
            <a:solidFill>
              <a:srgbClr val="4472C4"/>
            </a:solidFill>
          </a:ln>
        </p:spPr>
      </p:pic>
      <p:sp>
        <p:nvSpPr>
          <p:cNvPr id="6" name="TextBox 5">
            <a:extLst>
              <a:ext uri="{FF2B5EF4-FFF2-40B4-BE49-F238E27FC236}">
                <a16:creationId xmlns:a16="http://schemas.microsoft.com/office/drawing/2014/main" id="{951ADD4B-2176-492B-8753-04AACE39765D}"/>
              </a:ext>
            </a:extLst>
          </p:cNvPr>
          <p:cNvSpPr txBox="1"/>
          <p:nvPr/>
        </p:nvSpPr>
        <p:spPr>
          <a:xfrm>
            <a:off x="2898557" y="2644194"/>
            <a:ext cx="7886181" cy="3170099"/>
          </a:xfrm>
          <a:prstGeom prst="rect">
            <a:avLst/>
          </a:prstGeom>
          <a:noFill/>
        </p:spPr>
        <p:txBody>
          <a:bodyPr wrap="square">
            <a:spAutoFit/>
          </a:bodyPr>
          <a:lstStyle/>
          <a:p>
            <a:r>
              <a:rPr lang="en-GB" sz="2000" i="0">
                <a:solidFill>
                  <a:srgbClr val="444444"/>
                </a:solidFill>
                <a:effectLst/>
                <a:latin typeface="HfW precursive" panose="00000500000000000000" pitchFamily="2" charset="0"/>
              </a:rPr>
              <a:t>Our Wrap around Care is led by Miss Ferreira and her amazing team!</a:t>
            </a:r>
          </a:p>
          <a:p>
            <a:endParaRPr lang="en-GB" sz="2000">
              <a:solidFill>
                <a:srgbClr val="444444"/>
              </a:solidFill>
              <a:latin typeface="HfW precursive" panose="00000500000000000000" pitchFamily="2" charset="0"/>
            </a:endParaRPr>
          </a:p>
          <a:p>
            <a:r>
              <a:rPr lang="en-GB" sz="2000">
                <a:solidFill>
                  <a:srgbClr val="444444"/>
                </a:solidFill>
                <a:latin typeface="HfW precursive" panose="00000500000000000000" pitchFamily="2" charset="0"/>
              </a:rPr>
              <a:t>Sandal Sunrise breakfast club opens daily at 7:30am £4.50 per session</a:t>
            </a:r>
          </a:p>
          <a:p>
            <a:endParaRPr lang="en-GB" sz="2000">
              <a:solidFill>
                <a:srgbClr val="444444"/>
              </a:solidFill>
              <a:latin typeface="HfW precursive" panose="00000500000000000000" pitchFamily="2" charset="0"/>
            </a:endParaRPr>
          </a:p>
          <a:p>
            <a:r>
              <a:rPr lang="en-GB" sz="2000">
                <a:solidFill>
                  <a:srgbClr val="444444"/>
                </a:solidFill>
                <a:latin typeface="HfW precursive" panose="00000500000000000000" pitchFamily="2" charset="0"/>
              </a:rPr>
              <a:t>Sandal Stars after school club daily</a:t>
            </a:r>
          </a:p>
          <a:p>
            <a:r>
              <a:rPr lang="en-GB" sz="2000">
                <a:solidFill>
                  <a:srgbClr val="444444"/>
                </a:solidFill>
                <a:latin typeface="HfW precursive" panose="00000500000000000000" pitchFamily="2" charset="0"/>
              </a:rPr>
              <a:t>3:15pm – 4:15pm £4.50</a:t>
            </a:r>
          </a:p>
          <a:p>
            <a:r>
              <a:rPr lang="en-GB" sz="2000">
                <a:solidFill>
                  <a:srgbClr val="444444"/>
                </a:solidFill>
                <a:latin typeface="HfW precursive" panose="00000500000000000000" pitchFamily="2" charset="0"/>
              </a:rPr>
              <a:t>4:15pm    6pm £7.50</a:t>
            </a:r>
          </a:p>
          <a:p>
            <a:r>
              <a:rPr lang="en-GB" sz="2000">
                <a:solidFill>
                  <a:srgbClr val="444444"/>
                </a:solidFill>
                <a:latin typeface="HfW precursive" panose="00000500000000000000" pitchFamily="2" charset="0"/>
              </a:rPr>
              <a:t>3:15pm    6pm £10</a:t>
            </a:r>
            <a:endParaRPr lang="en-GB" sz="2000">
              <a:latin typeface="HfW precursive" panose="00000500000000000000" pitchFamily="2" charset="0"/>
            </a:endParaRPr>
          </a:p>
        </p:txBody>
      </p:sp>
    </p:spTree>
    <p:extLst>
      <p:ext uri="{BB962C8B-B14F-4D97-AF65-F5344CB8AC3E}">
        <p14:creationId xmlns:p14="http://schemas.microsoft.com/office/powerpoint/2010/main" val="228714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D24D2-4118-40CC-8780-BF476FFFACAE}"/>
              </a:ext>
            </a:extLst>
          </p:cNvPr>
          <p:cNvSpPr>
            <a:spLocks noGrp="1"/>
          </p:cNvSpPr>
          <p:nvPr>
            <p:ph type="title"/>
          </p:nvPr>
        </p:nvSpPr>
        <p:spPr/>
        <p:txBody>
          <a:bodyPr/>
          <a:lstStyle/>
          <a:p>
            <a:r>
              <a:rPr lang="en-GB">
                <a:solidFill>
                  <a:srgbClr val="FF0000"/>
                </a:solidFill>
                <a:latin typeface="HfW precursive" panose="00000500000000000000" pitchFamily="2" charset="0"/>
              </a:rPr>
              <a:t>School Meals</a:t>
            </a:r>
          </a:p>
        </p:txBody>
      </p:sp>
      <p:pic>
        <p:nvPicPr>
          <p:cNvPr id="2050" name="Picture 2">
            <a:extLst>
              <a:ext uri="{FF2B5EF4-FFF2-40B4-BE49-F238E27FC236}">
                <a16:creationId xmlns:a16="http://schemas.microsoft.com/office/drawing/2014/main" id="{5DEEEA16-74CE-445C-A26A-581A9B47ABDC}"/>
              </a:ext>
            </a:extLst>
          </p:cNvPr>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7078461" y="2557465"/>
            <a:ext cx="3818137" cy="2147702"/>
          </a:xfrm>
          <a:prstGeom prst="rect">
            <a:avLst/>
          </a:prstGeom>
          <a:noFill/>
          <a:ln>
            <a:solidFill>
              <a:srgbClr val="4472C4"/>
            </a:solidFill>
          </a:ln>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72A34D5-80A7-40C3-9BC7-26F566F80A46}"/>
              </a:ext>
            </a:extLst>
          </p:cNvPr>
          <p:cNvPicPr>
            <a:picLocks noChangeAspect="1"/>
          </p:cNvPicPr>
          <p:nvPr/>
        </p:nvPicPr>
        <p:blipFill>
          <a:blip r:embed="rId3"/>
          <a:stretch>
            <a:fillRect/>
          </a:stretch>
        </p:blipFill>
        <p:spPr>
          <a:xfrm>
            <a:off x="8317775" y="5056718"/>
            <a:ext cx="1628775" cy="819150"/>
          </a:xfrm>
          <a:prstGeom prst="rect">
            <a:avLst/>
          </a:prstGeom>
          <a:ln>
            <a:solidFill>
              <a:srgbClr val="4472C4"/>
            </a:solidFill>
          </a:ln>
        </p:spPr>
      </p:pic>
      <p:sp>
        <p:nvSpPr>
          <p:cNvPr id="5" name="TextBox 4">
            <a:extLst>
              <a:ext uri="{FF2B5EF4-FFF2-40B4-BE49-F238E27FC236}">
                <a16:creationId xmlns:a16="http://schemas.microsoft.com/office/drawing/2014/main" id="{FE9F138E-A780-436F-9FAB-A92168604C7B}"/>
              </a:ext>
            </a:extLst>
          </p:cNvPr>
          <p:cNvSpPr txBox="1"/>
          <p:nvPr/>
        </p:nvSpPr>
        <p:spPr>
          <a:xfrm>
            <a:off x="1429305" y="2734322"/>
            <a:ext cx="5166804" cy="2308324"/>
          </a:xfrm>
          <a:prstGeom prst="rect">
            <a:avLst/>
          </a:prstGeom>
          <a:noFill/>
        </p:spPr>
        <p:txBody>
          <a:bodyPr wrap="square" lIns="91440" tIns="45720" rIns="91440" bIns="45720" rtlCol="0" anchor="t">
            <a:spAutoFit/>
          </a:bodyPr>
          <a:lstStyle/>
          <a:p>
            <a:r>
              <a:rPr lang="en-GB" dirty="0">
                <a:latin typeface="HfW precursive"/>
              </a:rPr>
              <a:t>Children love school lunches at Sandal Castle. We have a wonderful award winning catering team, ISS, who ensure lunches are healthy, delicious and leave you wanting more!</a:t>
            </a:r>
          </a:p>
          <a:p>
            <a:endParaRPr lang="en-GB">
              <a:latin typeface="HfW precursive" panose="00000500000000000000" pitchFamily="2" charset="0"/>
            </a:endParaRPr>
          </a:p>
          <a:p>
            <a:r>
              <a:rPr lang="en-GB" dirty="0">
                <a:latin typeface="HfW precursive"/>
              </a:rPr>
              <a:t>Please visit our food stall for a taste of school lunches and to see some example menus.</a:t>
            </a:r>
          </a:p>
          <a:p>
            <a:endParaRPr lang="en-GB">
              <a:latin typeface="HfW precursive" panose="00000500000000000000" pitchFamily="2" charset="0"/>
            </a:endParaRPr>
          </a:p>
        </p:txBody>
      </p:sp>
    </p:spTree>
    <p:extLst>
      <p:ext uri="{BB962C8B-B14F-4D97-AF65-F5344CB8AC3E}">
        <p14:creationId xmlns:p14="http://schemas.microsoft.com/office/powerpoint/2010/main" val="628933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p:txBody>
          <a:bodyPr>
            <a:normAutofit fontScale="90000"/>
          </a:bodyPr>
          <a:lstStyle/>
          <a:p>
            <a:r>
              <a:rPr lang="en-GB">
                <a:solidFill>
                  <a:srgbClr val="FF0000"/>
                </a:solidFill>
                <a:latin typeface="HfW precursive" panose="00000500000000000000" pitchFamily="2" charset="0"/>
              </a:rPr>
              <a:t>Parent Teacher Association (PTA)</a:t>
            </a:r>
          </a:p>
        </p:txBody>
      </p:sp>
      <p:sp>
        <p:nvSpPr>
          <p:cNvPr id="3" name="Content Placeholder 2">
            <a:extLst>
              <a:ext uri="{FF2B5EF4-FFF2-40B4-BE49-F238E27FC236}">
                <a16:creationId xmlns:a16="http://schemas.microsoft.com/office/drawing/2014/main" id="{AF2A8E24-9C4A-412E-BB05-78393C053613}"/>
              </a:ext>
            </a:extLst>
          </p:cNvPr>
          <p:cNvSpPr>
            <a:spLocks noGrp="1"/>
          </p:cNvSpPr>
          <p:nvPr>
            <p:ph idx="1"/>
          </p:nvPr>
        </p:nvSpPr>
        <p:spPr>
          <a:xfrm>
            <a:off x="1295401" y="2556932"/>
            <a:ext cx="9601196" cy="1717632"/>
          </a:xfrm>
        </p:spPr>
        <p:txBody>
          <a:bodyPr>
            <a:normAutofit fontScale="85000" lnSpcReduction="20000"/>
          </a:bodyPr>
          <a:lstStyle/>
          <a:p>
            <a:r>
              <a:rPr lang="en-GB" dirty="0">
                <a:latin typeface="HfW precursive"/>
              </a:rPr>
              <a:t>We have a wonderful PTA at Sandal Castle. The PTA hold a range of different events throughout the year including spooky movie night, valentines disco and summer fayre. The children love these events and they also raise vital school funds for extra special activities.</a:t>
            </a:r>
          </a:p>
          <a:p>
            <a:pPr>
              <a:buSzPct val="114999"/>
            </a:pPr>
            <a:r>
              <a:rPr lang="en-GB" dirty="0">
                <a:latin typeface="HfW precursive"/>
              </a:rPr>
              <a:t>If you are interested in joining the PTA to support school, please see Miss Egley.</a:t>
            </a:r>
            <a:endParaRPr lang="en-GB" dirty="0">
              <a:latin typeface="HfW precursive" panose="00000500000000000000" pitchFamily="2" charset="0"/>
            </a:endParaRPr>
          </a:p>
        </p:txBody>
      </p:sp>
      <p:pic>
        <p:nvPicPr>
          <p:cNvPr id="4" name="Picture 3">
            <a:extLst>
              <a:ext uri="{FF2B5EF4-FFF2-40B4-BE49-F238E27FC236}">
                <a16:creationId xmlns:a16="http://schemas.microsoft.com/office/drawing/2014/main" id="{85B4466B-E038-4F10-B62C-A6C2F9D63D5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11203" y="4462818"/>
            <a:ext cx="2253623" cy="1693739"/>
          </a:xfrm>
          <a:prstGeom prst="rect">
            <a:avLst/>
          </a:prstGeom>
          <a:ln>
            <a:solidFill>
              <a:srgbClr val="4472C4"/>
            </a:solidFill>
          </a:ln>
        </p:spPr>
      </p:pic>
      <p:pic>
        <p:nvPicPr>
          <p:cNvPr id="5" name="Picture 4">
            <a:extLst>
              <a:ext uri="{FF2B5EF4-FFF2-40B4-BE49-F238E27FC236}">
                <a16:creationId xmlns:a16="http://schemas.microsoft.com/office/drawing/2014/main" id="{C16F3004-09B4-4E5B-92AC-E64E260638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9839" y="4791728"/>
            <a:ext cx="1756208" cy="1365656"/>
          </a:xfrm>
          <a:prstGeom prst="rect">
            <a:avLst/>
          </a:prstGeom>
          <a:ln>
            <a:solidFill>
              <a:srgbClr val="4472C4"/>
            </a:solidFill>
          </a:ln>
        </p:spPr>
      </p:pic>
      <p:pic>
        <p:nvPicPr>
          <p:cNvPr id="6" name="Picture 5">
            <a:extLst>
              <a:ext uri="{FF2B5EF4-FFF2-40B4-BE49-F238E27FC236}">
                <a16:creationId xmlns:a16="http://schemas.microsoft.com/office/drawing/2014/main" id="{D7CDC0C1-821E-49BB-8EF9-76A949A56F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63230" y="4458955"/>
            <a:ext cx="2065537" cy="1552380"/>
          </a:xfrm>
          <a:prstGeom prst="rect">
            <a:avLst/>
          </a:prstGeom>
          <a:ln>
            <a:solidFill>
              <a:srgbClr val="4472C4"/>
            </a:solidFill>
          </a:ln>
        </p:spPr>
      </p:pic>
    </p:spTree>
    <p:extLst>
      <p:ext uri="{BB962C8B-B14F-4D97-AF65-F5344CB8AC3E}">
        <p14:creationId xmlns:p14="http://schemas.microsoft.com/office/powerpoint/2010/main" val="402048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p:txBody>
          <a:bodyPr>
            <a:normAutofit/>
          </a:bodyPr>
          <a:lstStyle/>
          <a:p>
            <a:r>
              <a:rPr lang="en-GB">
                <a:solidFill>
                  <a:srgbClr val="FF0000"/>
                </a:solidFill>
                <a:latin typeface="HfW precursive" panose="00000500000000000000" pitchFamily="2" charset="0"/>
              </a:rPr>
              <a:t>Junior Leadership Team</a:t>
            </a:r>
          </a:p>
        </p:txBody>
      </p:sp>
      <p:pic>
        <p:nvPicPr>
          <p:cNvPr id="7" name="Content Placeholder 6">
            <a:extLst>
              <a:ext uri="{FF2B5EF4-FFF2-40B4-BE49-F238E27FC236}">
                <a16:creationId xmlns:a16="http://schemas.microsoft.com/office/drawing/2014/main" id="{166FE6B5-FDD4-4E36-9289-B62145548990}"/>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155665" y="2960160"/>
            <a:ext cx="1989899" cy="2653199"/>
          </a:xfrm>
          <a:prstGeom prst="rect">
            <a:avLst/>
          </a:prstGeom>
          <a:ln>
            <a:solidFill>
              <a:srgbClr val="4472C4"/>
            </a:solidFill>
          </a:ln>
        </p:spPr>
      </p:pic>
      <p:pic>
        <p:nvPicPr>
          <p:cNvPr id="8" name="Picture 7">
            <a:extLst>
              <a:ext uri="{FF2B5EF4-FFF2-40B4-BE49-F238E27FC236}">
                <a16:creationId xmlns:a16="http://schemas.microsoft.com/office/drawing/2014/main" id="{5DF3A33B-7DB7-4544-B117-C4E048D011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72384" y="2875493"/>
            <a:ext cx="1989899" cy="2653199"/>
          </a:xfrm>
          <a:prstGeom prst="rect">
            <a:avLst/>
          </a:prstGeom>
          <a:ln>
            <a:solidFill>
              <a:srgbClr val="4472C4"/>
            </a:solidFill>
          </a:ln>
        </p:spPr>
      </p:pic>
      <p:pic>
        <p:nvPicPr>
          <p:cNvPr id="3" name="Picture 2" descr="A bulletin board with pictures of students&#10;&#10;AI-generated content may be incorrect.">
            <a:extLst>
              <a:ext uri="{FF2B5EF4-FFF2-40B4-BE49-F238E27FC236}">
                <a16:creationId xmlns:a16="http://schemas.microsoft.com/office/drawing/2014/main" id="{EF9586EA-8F23-906B-63F4-83BFF34C29EF}"/>
              </a:ext>
            </a:extLst>
          </p:cNvPr>
          <p:cNvPicPr>
            <a:picLocks noChangeAspect="1"/>
          </p:cNvPicPr>
          <p:nvPr/>
        </p:nvPicPr>
        <p:blipFill>
          <a:blip r:embed="rId4"/>
          <a:stretch>
            <a:fillRect/>
          </a:stretch>
        </p:blipFill>
        <p:spPr>
          <a:xfrm>
            <a:off x="3873500" y="2677583"/>
            <a:ext cx="4275667" cy="3206750"/>
          </a:xfrm>
          <a:prstGeom prst="rect">
            <a:avLst/>
          </a:prstGeom>
        </p:spPr>
      </p:pic>
    </p:spTree>
    <p:extLst>
      <p:ext uri="{BB962C8B-B14F-4D97-AF65-F5344CB8AC3E}">
        <p14:creationId xmlns:p14="http://schemas.microsoft.com/office/powerpoint/2010/main" val="3506598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p:txBody>
          <a:bodyPr/>
          <a:lstStyle/>
          <a:p>
            <a:r>
              <a:rPr lang="en-GB">
                <a:solidFill>
                  <a:srgbClr val="FF0000"/>
                </a:solidFill>
                <a:latin typeface="HfW precursive" panose="00000500000000000000" pitchFamily="2" charset="0"/>
              </a:rPr>
              <a:t>Early Years Foundation Stage</a:t>
            </a:r>
          </a:p>
        </p:txBody>
      </p:sp>
      <p:sp>
        <p:nvSpPr>
          <p:cNvPr id="8" name="Content Placeholder 7">
            <a:extLst>
              <a:ext uri="{FF2B5EF4-FFF2-40B4-BE49-F238E27FC236}">
                <a16:creationId xmlns:a16="http://schemas.microsoft.com/office/drawing/2014/main" id="{704A923C-63D9-406D-A7AB-B74FD52920B0}"/>
              </a:ext>
            </a:extLst>
          </p:cNvPr>
          <p:cNvSpPr>
            <a:spLocks noGrp="1"/>
          </p:cNvSpPr>
          <p:nvPr>
            <p:ph idx="1"/>
          </p:nvPr>
        </p:nvSpPr>
        <p:spPr/>
        <p:txBody>
          <a:bodyPr/>
          <a:lstStyle/>
          <a:p>
            <a:pPr marL="0" indent="0">
              <a:buNone/>
            </a:pPr>
            <a:r>
              <a:rPr lang="en-GB" dirty="0">
                <a:latin typeface="HfW precursive"/>
              </a:rPr>
              <a:t>At Sandal Castle we have 3 foundation classrooms</a:t>
            </a:r>
          </a:p>
          <a:p>
            <a:pPr marL="0" indent="0">
              <a:buNone/>
            </a:pPr>
            <a:r>
              <a:rPr lang="en-GB" dirty="0">
                <a:latin typeface="HfW precursive"/>
              </a:rPr>
              <a:t>All classrooms have access to our outdoor area which is getting a complete upgrade in February 2026.</a:t>
            </a:r>
          </a:p>
          <a:p>
            <a:pPr marL="0" indent="0">
              <a:buNone/>
            </a:pPr>
            <a:r>
              <a:rPr lang="en-GB" dirty="0">
                <a:latin typeface="HfW precursive"/>
              </a:rPr>
              <a:t>We use Read Write Inc, Drawing Club, Mastering Number and Magic of Stories to help us with our learning.</a:t>
            </a:r>
          </a:p>
          <a:p>
            <a:pPr marL="0" indent="0">
              <a:buNone/>
            </a:pPr>
            <a:r>
              <a:rPr lang="en-GB" dirty="0">
                <a:latin typeface="HfW precursive"/>
              </a:rPr>
              <a:t>All learning is rooted in our children’s interests and needs.</a:t>
            </a:r>
          </a:p>
        </p:txBody>
      </p:sp>
    </p:spTree>
    <p:extLst>
      <p:ext uri="{BB962C8B-B14F-4D97-AF65-F5344CB8AC3E}">
        <p14:creationId xmlns:p14="http://schemas.microsoft.com/office/powerpoint/2010/main" val="3482204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p:txBody>
          <a:bodyPr/>
          <a:lstStyle/>
          <a:p>
            <a:r>
              <a:rPr lang="en-GB">
                <a:solidFill>
                  <a:srgbClr val="FF0000"/>
                </a:solidFill>
                <a:latin typeface="HfW precursive" panose="00000500000000000000" pitchFamily="2" charset="0"/>
              </a:rPr>
              <a:t>Early Years Foundation Stage</a:t>
            </a:r>
          </a:p>
        </p:txBody>
      </p:sp>
      <p:pic>
        <p:nvPicPr>
          <p:cNvPr id="4" name="Content Placeholder 3">
            <a:extLst>
              <a:ext uri="{FF2B5EF4-FFF2-40B4-BE49-F238E27FC236}">
                <a16:creationId xmlns:a16="http://schemas.microsoft.com/office/drawing/2014/main" id="{85C39321-2C42-436D-8468-CE80159C4B6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58466" y="2479069"/>
            <a:ext cx="1258870" cy="1675004"/>
          </a:xfrm>
          <a:prstGeom prst="rect">
            <a:avLst/>
          </a:prstGeom>
        </p:spPr>
      </p:pic>
      <p:pic>
        <p:nvPicPr>
          <p:cNvPr id="3" name="Picture 2">
            <a:extLst>
              <a:ext uri="{FF2B5EF4-FFF2-40B4-BE49-F238E27FC236}">
                <a16:creationId xmlns:a16="http://schemas.microsoft.com/office/drawing/2014/main" id="{FED4E2D4-FE8B-46A3-BB71-0924A21F90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27288" y="4288456"/>
            <a:ext cx="1298201" cy="1727336"/>
          </a:xfrm>
          <a:prstGeom prst="rect">
            <a:avLst/>
          </a:prstGeom>
        </p:spPr>
      </p:pic>
      <p:pic>
        <p:nvPicPr>
          <p:cNvPr id="5" name="Picture 4">
            <a:extLst>
              <a:ext uri="{FF2B5EF4-FFF2-40B4-BE49-F238E27FC236}">
                <a16:creationId xmlns:a16="http://schemas.microsoft.com/office/drawing/2014/main" id="{2D03FF65-6472-4792-B8E9-C038A73CEB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47684" y="4180810"/>
            <a:ext cx="1356429" cy="1804812"/>
          </a:xfrm>
          <a:prstGeom prst="rect">
            <a:avLst/>
          </a:prstGeom>
        </p:spPr>
      </p:pic>
      <p:pic>
        <p:nvPicPr>
          <p:cNvPr id="6" name="Picture 5">
            <a:extLst>
              <a:ext uri="{FF2B5EF4-FFF2-40B4-BE49-F238E27FC236}">
                <a16:creationId xmlns:a16="http://schemas.microsoft.com/office/drawing/2014/main" id="{389764DC-8C21-4A05-B824-C22AA9D96F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32546" y="2648845"/>
            <a:ext cx="1155056" cy="1536873"/>
          </a:xfrm>
          <a:prstGeom prst="rect">
            <a:avLst/>
          </a:prstGeom>
        </p:spPr>
      </p:pic>
      <p:pic>
        <p:nvPicPr>
          <p:cNvPr id="7" name="Picture 6">
            <a:extLst>
              <a:ext uri="{FF2B5EF4-FFF2-40B4-BE49-F238E27FC236}">
                <a16:creationId xmlns:a16="http://schemas.microsoft.com/office/drawing/2014/main" id="{0EC19A30-5D2D-481E-ACA5-54F9A173011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289310" y="2623846"/>
            <a:ext cx="1298201" cy="1727336"/>
          </a:xfrm>
          <a:prstGeom prst="rect">
            <a:avLst/>
          </a:prstGeom>
        </p:spPr>
      </p:pic>
      <p:pic>
        <p:nvPicPr>
          <p:cNvPr id="9" name="Picture 8">
            <a:extLst>
              <a:ext uri="{FF2B5EF4-FFF2-40B4-BE49-F238E27FC236}">
                <a16:creationId xmlns:a16="http://schemas.microsoft.com/office/drawing/2014/main" id="{CC90B7B1-0BD5-4ADB-B8E0-2F0B4149B13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74971" y="4485879"/>
            <a:ext cx="2040947" cy="1533899"/>
          </a:xfrm>
          <a:prstGeom prst="rect">
            <a:avLst/>
          </a:prstGeom>
        </p:spPr>
      </p:pic>
      <p:pic>
        <p:nvPicPr>
          <p:cNvPr id="10" name="Picture 9">
            <a:extLst>
              <a:ext uri="{FF2B5EF4-FFF2-40B4-BE49-F238E27FC236}">
                <a16:creationId xmlns:a16="http://schemas.microsoft.com/office/drawing/2014/main" id="{549F8DF9-8184-44FE-82D9-341D65CEF5D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541914" y="2703927"/>
            <a:ext cx="1734875" cy="1303867"/>
          </a:xfrm>
          <a:prstGeom prst="rect">
            <a:avLst/>
          </a:prstGeom>
        </p:spPr>
      </p:pic>
      <p:pic>
        <p:nvPicPr>
          <p:cNvPr id="11" name="Picture 10">
            <a:extLst>
              <a:ext uri="{FF2B5EF4-FFF2-40B4-BE49-F238E27FC236}">
                <a16:creationId xmlns:a16="http://schemas.microsoft.com/office/drawing/2014/main" id="{724B68AD-D253-4D64-B20D-1ADEDC1BC609}"/>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827007" y="2672920"/>
            <a:ext cx="1897428" cy="1426036"/>
          </a:xfrm>
          <a:prstGeom prst="rect">
            <a:avLst/>
          </a:prstGeom>
        </p:spPr>
      </p:pic>
      <p:pic>
        <p:nvPicPr>
          <p:cNvPr id="12" name="Picture 11">
            <a:extLst>
              <a:ext uri="{FF2B5EF4-FFF2-40B4-BE49-F238E27FC236}">
                <a16:creationId xmlns:a16="http://schemas.microsoft.com/office/drawing/2014/main" id="{04BD7A62-9959-4A52-B970-27512AC21467}"/>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377149" y="4495958"/>
            <a:ext cx="1995164" cy="1499490"/>
          </a:xfrm>
          <a:prstGeom prst="rect">
            <a:avLst/>
          </a:prstGeom>
        </p:spPr>
      </p:pic>
      <p:pic>
        <p:nvPicPr>
          <p:cNvPr id="13" name="Picture 12" descr="A room with a round rug and a shelf with objects on it&#10;&#10;AI-generated content may be incorrect.">
            <a:extLst>
              <a:ext uri="{FF2B5EF4-FFF2-40B4-BE49-F238E27FC236}">
                <a16:creationId xmlns:a16="http://schemas.microsoft.com/office/drawing/2014/main" id="{BB979053-BF98-5080-242A-62042E558B9D}"/>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5400000">
            <a:off x="949157" y="4406565"/>
            <a:ext cx="1778001" cy="1413712"/>
          </a:xfrm>
          <a:prstGeom prst="rect">
            <a:avLst/>
          </a:prstGeom>
        </p:spPr>
      </p:pic>
    </p:spTree>
    <p:extLst>
      <p:ext uri="{BB962C8B-B14F-4D97-AF65-F5344CB8AC3E}">
        <p14:creationId xmlns:p14="http://schemas.microsoft.com/office/powerpoint/2010/main" val="4134250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F4F0D-D8A0-C62C-C25A-86B80CEE9E6C}"/>
              </a:ext>
            </a:extLst>
          </p:cNvPr>
          <p:cNvSpPr>
            <a:spLocks noGrp="1"/>
          </p:cNvSpPr>
          <p:nvPr>
            <p:ph type="title"/>
          </p:nvPr>
        </p:nvSpPr>
        <p:spPr>
          <a:xfrm>
            <a:off x="1295402" y="591363"/>
            <a:ext cx="9601196" cy="1303867"/>
          </a:xfrm>
        </p:spPr>
        <p:txBody>
          <a:bodyPr/>
          <a:lstStyle/>
          <a:p>
            <a:r>
              <a:rPr lang="en-GB" dirty="0">
                <a:solidFill>
                  <a:srgbClr val="FF0000"/>
                </a:solidFill>
                <a:latin typeface="HfW precursive"/>
              </a:rPr>
              <a:t>New EYFS Outdoor Area</a:t>
            </a:r>
          </a:p>
        </p:txBody>
      </p:sp>
      <p:pic>
        <p:nvPicPr>
          <p:cNvPr id="12" name="Content Placeholder 11" descr="A close-up of a plan&#10;&#10;AI-generated content may be incorrect.">
            <a:extLst>
              <a:ext uri="{FF2B5EF4-FFF2-40B4-BE49-F238E27FC236}">
                <a16:creationId xmlns:a16="http://schemas.microsoft.com/office/drawing/2014/main" id="{80F7581C-E4E4-B609-CAB7-3E832BC22FE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365606" y="1785163"/>
            <a:ext cx="5714786" cy="4286089"/>
          </a:xfrm>
          <a:prstGeom prst="rect">
            <a:avLst/>
          </a:prstGeom>
          <a:ln>
            <a:solidFill>
              <a:srgbClr val="4472C4"/>
            </a:solidFill>
          </a:ln>
        </p:spPr>
      </p:pic>
    </p:spTree>
    <p:extLst>
      <p:ext uri="{BB962C8B-B14F-4D97-AF65-F5344CB8AC3E}">
        <p14:creationId xmlns:p14="http://schemas.microsoft.com/office/powerpoint/2010/main" val="1538948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hild in a pool&#10;&#10;AI-generated content may be incorrect.">
            <a:extLst>
              <a:ext uri="{FF2B5EF4-FFF2-40B4-BE49-F238E27FC236}">
                <a16:creationId xmlns:a16="http://schemas.microsoft.com/office/drawing/2014/main" id="{EEFD5F3E-09DC-22BD-4EC8-43942BD01B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02039" y="2674580"/>
            <a:ext cx="1995408" cy="1343187"/>
          </a:xfrm>
          <a:prstGeom prst="rect">
            <a:avLst/>
          </a:prstGeom>
          <a:ln>
            <a:solidFill>
              <a:srgbClr val="4472C4"/>
            </a:solidFill>
          </a:ln>
        </p:spPr>
      </p:pic>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p:txBody>
          <a:bodyPr/>
          <a:lstStyle/>
          <a:p>
            <a:r>
              <a:rPr lang="en-GB">
                <a:solidFill>
                  <a:srgbClr val="FF0000"/>
                </a:solidFill>
                <a:latin typeface="HfW precursive" panose="00000500000000000000" pitchFamily="2" charset="0"/>
              </a:rPr>
              <a:t>Why choose Sandal Castle</a:t>
            </a:r>
          </a:p>
        </p:txBody>
      </p:sp>
      <p:pic>
        <p:nvPicPr>
          <p:cNvPr id="4" name="Content Placeholder 3">
            <a:extLst>
              <a:ext uri="{FF2B5EF4-FFF2-40B4-BE49-F238E27FC236}">
                <a16:creationId xmlns:a16="http://schemas.microsoft.com/office/drawing/2014/main" id="{F437DB93-7956-49C8-820F-1A6B6AD9F677}"/>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7253551" y="2598616"/>
            <a:ext cx="1576607" cy="1886891"/>
          </a:xfrm>
          <a:prstGeom prst="rect">
            <a:avLst/>
          </a:prstGeom>
          <a:ln>
            <a:solidFill>
              <a:srgbClr val="4472C4"/>
            </a:solidFill>
          </a:ln>
        </p:spPr>
      </p:pic>
      <p:pic>
        <p:nvPicPr>
          <p:cNvPr id="6" name="Picture 5" descr="A person and person in a pool&#10;&#10;AI-generated content may be incorrect.">
            <a:extLst>
              <a:ext uri="{FF2B5EF4-FFF2-40B4-BE49-F238E27FC236}">
                <a16:creationId xmlns:a16="http://schemas.microsoft.com/office/drawing/2014/main" id="{D9A7DB9E-57EB-FAF1-4B16-9C09D7C965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55899" y="3854173"/>
            <a:ext cx="1724187" cy="1175288"/>
          </a:xfrm>
          <a:prstGeom prst="rect">
            <a:avLst/>
          </a:prstGeom>
          <a:ln>
            <a:solidFill>
              <a:srgbClr val="4472C4"/>
            </a:solidFill>
          </a:ln>
        </p:spPr>
      </p:pic>
      <p:pic>
        <p:nvPicPr>
          <p:cNvPr id="8" name="Picture 7" descr="A group of children in a classroom&#10;&#10;AI-generated content may be incorrect.">
            <a:extLst>
              <a:ext uri="{FF2B5EF4-FFF2-40B4-BE49-F238E27FC236}">
                <a16:creationId xmlns:a16="http://schemas.microsoft.com/office/drawing/2014/main" id="{C9B3EA6F-B3A8-BEF0-9B57-C0F141682EF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91525" y="4094135"/>
            <a:ext cx="1304441" cy="1963119"/>
          </a:xfrm>
          <a:prstGeom prst="rect">
            <a:avLst/>
          </a:prstGeom>
          <a:ln>
            <a:solidFill>
              <a:srgbClr val="4472C4"/>
            </a:solidFill>
          </a:ln>
        </p:spPr>
      </p:pic>
      <p:pic>
        <p:nvPicPr>
          <p:cNvPr id="9" name="Picture 8" descr="A group of kids in red shirts making a star shape with sticks&#10;&#10;AI-generated content may be incorrect.">
            <a:extLst>
              <a:ext uri="{FF2B5EF4-FFF2-40B4-BE49-F238E27FC236}">
                <a16:creationId xmlns:a16="http://schemas.microsoft.com/office/drawing/2014/main" id="{68AAC30D-2C52-9423-1F11-1B79AB457DD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99381" y="4998203"/>
            <a:ext cx="1582119" cy="1059051"/>
          </a:xfrm>
          <a:prstGeom prst="rect">
            <a:avLst/>
          </a:prstGeom>
          <a:ln>
            <a:solidFill>
              <a:srgbClr val="4472C4"/>
            </a:solidFill>
          </a:ln>
        </p:spPr>
      </p:pic>
      <p:pic>
        <p:nvPicPr>
          <p:cNvPr id="10" name="Picture 9" descr="A group of kids in a room with a ball&#10;&#10;AI-generated content may be incorrect.">
            <a:extLst>
              <a:ext uri="{FF2B5EF4-FFF2-40B4-BE49-F238E27FC236}">
                <a16:creationId xmlns:a16="http://schemas.microsoft.com/office/drawing/2014/main" id="{1B670969-A817-4EB7-F7E4-0A3069ACF81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99381" y="3939152"/>
            <a:ext cx="1323814" cy="826577"/>
          </a:xfrm>
          <a:prstGeom prst="rect">
            <a:avLst/>
          </a:prstGeom>
          <a:ln>
            <a:solidFill>
              <a:srgbClr val="4472C4"/>
            </a:solidFill>
          </a:ln>
        </p:spPr>
      </p:pic>
      <p:pic>
        <p:nvPicPr>
          <p:cNvPr id="12" name="Picture 11" descr="A child and child playing xylophone&#10;&#10;AI-generated content may be incorrect.">
            <a:extLst>
              <a:ext uri="{FF2B5EF4-FFF2-40B4-BE49-F238E27FC236}">
                <a16:creationId xmlns:a16="http://schemas.microsoft.com/office/drawing/2014/main" id="{E6869F17-7DDB-4B1C-E155-FABD0937D9D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274950" y="3822916"/>
            <a:ext cx="736170" cy="1020306"/>
          </a:xfrm>
          <a:prstGeom prst="rect">
            <a:avLst/>
          </a:prstGeom>
          <a:ln>
            <a:solidFill>
              <a:srgbClr val="4472C4"/>
            </a:solidFill>
          </a:ln>
        </p:spPr>
      </p:pic>
      <p:pic>
        <p:nvPicPr>
          <p:cNvPr id="13" name="Picture 12" descr="A group of children playing under a blue tarp&#10;&#10;AI-generated content may be incorrect.">
            <a:extLst>
              <a:ext uri="{FF2B5EF4-FFF2-40B4-BE49-F238E27FC236}">
                <a16:creationId xmlns:a16="http://schemas.microsoft.com/office/drawing/2014/main" id="{7666E0EE-C522-D664-34DD-CEC3B7B3876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709041" y="5140271"/>
            <a:ext cx="1607949" cy="994475"/>
          </a:xfrm>
          <a:prstGeom prst="rect">
            <a:avLst/>
          </a:prstGeom>
          <a:ln>
            <a:solidFill>
              <a:srgbClr val="4472C4"/>
            </a:solidFill>
          </a:ln>
        </p:spPr>
      </p:pic>
      <p:pic>
        <p:nvPicPr>
          <p:cNvPr id="14" name="Picture 13" descr="A child and child standing next to a stack of tires&#10;&#10;AI-generated content may be incorrect.">
            <a:extLst>
              <a:ext uri="{FF2B5EF4-FFF2-40B4-BE49-F238E27FC236}">
                <a16:creationId xmlns:a16="http://schemas.microsoft.com/office/drawing/2014/main" id="{D0F289A1-6CA1-F834-A1C9-AACC2E61259D}"/>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011619" y="2544305"/>
            <a:ext cx="2305373" cy="1459424"/>
          </a:xfrm>
          <a:prstGeom prst="rect">
            <a:avLst/>
          </a:prstGeom>
          <a:ln>
            <a:solidFill>
              <a:srgbClr val="4472C4"/>
            </a:solidFill>
          </a:ln>
        </p:spPr>
      </p:pic>
      <p:pic>
        <p:nvPicPr>
          <p:cNvPr id="15" name="Picture 14" descr="A child and child standing on stumps in a yard&#10;&#10;AI-generated content may be incorrect.">
            <a:extLst>
              <a:ext uri="{FF2B5EF4-FFF2-40B4-BE49-F238E27FC236}">
                <a16:creationId xmlns:a16="http://schemas.microsoft.com/office/drawing/2014/main" id="{2812B697-9BDC-EB23-A402-F2D487EDB358}"/>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554059" y="4016644"/>
            <a:ext cx="1233408" cy="1007389"/>
          </a:xfrm>
          <a:prstGeom prst="rect">
            <a:avLst/>
          </a:prstGeom>
          <a:ln>
            <a:solidFill>
              <a:srgbClr val="4472C4"/>
            </a:solidFill>
          </a:ln>
        </p:spPr>
      </p:pic>
      <p:pic>
        <p:nvPicPr>
          <p:cNvPr id="16" name="Picture 15" descr="A group of people doing handstand in a field&#10;&#10;AI-generated content may be incorrect.">
            <a:extLst>
              <a:ext uri="{FF2B5EF4-FFF2-40B4-BE49-F238E27FC236}">
                <a16:creationId xmlns:a16="http://schemas.microsoft.com/office/drawing/2014/main" id="{C3E55EDA-534F-8480-BEFF-E6BC5D4D535D}"/>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20398" y="2544305"/>
            <a:ext cx="1930831" cy="1304442"/>
          </a:xfrm>
          <a:prstGeom prst="rect">
            <a:avLst/>
          </a:prstGeom>
          <a:ln>
            <a:solidFill>
              <a:srgbClr val="4472C4"/>
            </a:solidFill>
          </a:ln>
        </p:spPr>
      </p:pic>
      <p:pic>
        <p:nvPicPr>
          <p:cNvPr id="17" name="Picture 16" descr="A group of girls in red shirts&#10;&#10;AI-generated content may be incorrect.">
            <a:extLst>
              <a:ext uri="{FF2B5EF4-FFF2-40B4-BE49-F238E27FC236}">
                <a16:creationId xmlns:a16="http://schemas.microsoft.com/office/drawing/2014/main" id="{61409428-A74B-CD52-BC17-2A0CAF82BB95}"/>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225584" y="2544305"/>
            <a:ext cx="1788763" cy="1084882"/>
          </a:xfrm>
          <a:prstGeom prst="rect">
            <a:avLst/>
          </a:prstGeom>
          <a:ln>
            <a:solidFill>
              <a:srgbClr val="4472C4"/>
            </a:solidFill>
          </a:ln>
        </p:spPr>
      </p:pic>
      <p:pic>
        <p:nvPicPr>
          <p:cNvPr id="18" name="Picture 17" descr="A group of children playing with toys&#10;&#10;AI-generated content may be incorrect.">
            <a:extLst>
              <a:ext uri="{FF2B5EF4-FFF2-40B4-BE49-F238E27FC236}">
                <a16:creationId xmlns:a16="http://schemas.microsoft.com/office/drawing/2014/main" id="{61D39084-C3EE-CB09-F8A9-5D4AE1F62E9A}"/>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518975" y="5153186"/>
            <a:ext cx="1530458" cy="981561"/>
          </a:xfrm>
          <a:prstGeom prst="rect">
            <a:avLst/>
          </a:prstGeom>
          <a:ln>
            <a:solidFill>
              <a:srgbClr val="4472C4"/>
            </a:solidFill>
          </a:ln>
        </p:spPr>
      </p:pic>
      <p:pic>
        <p:nvPicPr>
          <p:cNvPr id="19" name="Picture 18" descr="A group of children outside&#10;&#10;AI-generated content may be incorrect.">
            <a:extLst>
              <a:ext uri="{FF2B5EF4-FFF2-40B4-BE49-F238E27FC236}">
                <a16:creationId xmlns:a16="http://schemas.microsoft.com/office/drawing/2014/main" id="{FFE02BE4-398F-64E8-3E29-F45CE4EE07B8}"/>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8356169" y="4765728"/>
            <a:ext cx="955730" cy="1317357"/>
          </a:xfrm>
          <a:prstGeom prst="rect">
            <a:avLst/>
          </a:prstGeom>
          <a:ln>
            <a:solidFill>
              <a:srgbClr val="4472C4"/>
            </a:solidFill>
          </a:ln>
        </p:spPr>
      </p:pic>
      <p:pic>
        <p:nvPicPr>
          <p:cNvPr id="3" name="Picture 2">
            <a:extLst>
              <a:ext uri="{FF2B5EF4-FFF2-40B4-BE49-F238E27FC236}">
                <a16:creationId xmlns:a16="http://schemas.microsoft.com/office/drawing/2014/main" id="{BD84A219-EAC8-4F17-8695-3D227F838197}"/>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613922" y="4869631"/>
            <a:ext cx="1672631" cy="1257087"/>
          </a:xfrm>
          <a:prstGeom prst="rect">
            <a:avLst/>
          </a:prstGeom>
        </p:spPr>
      </p:pic>
    </p:spTree>
    <p:extLst>
      <p:ext uri="{BB962C8B-B14F-4D97-AF65-F5344CB8AC3E}">
        <p14:creationId xmlns:p14="http://schemas.microsoft.com/office/powerpoint/2010/main" val="261342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AB79-C334-41D3-B5A2-F1E0FF28EE2E}"/>
              </a:ext>
            </a:extLst>
          </p:cNvPr>
          <p:cNvSpPr>
            <a:spLocks noGrp="1"/>
          </p:cNvSpPr>
          <p:nvPr>
            <p:ph type="title"/>
          </p:nvPr>
        </p:nvSpPr>
        <p:spPr>
          <a:xfrm>
            <a:off x="1402863" y="2633132"/>
            <a:ext cx="9601196" cy="1303867"/>
          </a:xfrm>
        </p:spPr>
        <p:txBody>
          <a:bodyPr>
            <a:normAutofit/>
          </a:bodyPr>
          <a:lstStyle/>
          <a:p>
            <a:r>
              <a:rPr lang="en-GB" dirty="0">
                <a:solidFill>
                  <a:srgbClr val="FF0000"/>
                </a:solidFill>
                <a:latin typeface="HfW precursive" panose="00000500000000000000" pitchFamily="2" charset="0"/>
              </a:rPr>
              <a:t>Building Strong Futures Together</a:t>
            </a:r>
          </a:p>
        </p:txBody>
      </p:sp>
      <p:sp>
        <p:nvSpPr>
          <p:cNvPr id="4" name="Content Placeholder 3">
            <a:extLst>
              <a:ext uri="{FF2B5EF4-FFF2-40B4-BE49-F238E27FC236}">
                <a16:creationId xmlns:a16="http://schemas.microsoft.com/office/drawing/2014/main" id="{3D9B2A64-39EF-46DB-AC10-90932C23DC93}"/>
              </a:ext>
            </a:extLst>
          </p:cNvPr>
          <p:cNvSpPr>
            <a:spLocks noGrp="1"/>
          </p:cNvSpPr>
          <p:nvPr>
            <p:ph idx="1"/>
          </p:nvPr>
        </p:nvSpPr>
        <p:spPr>
          <a:xfrm>
            <a:off x="1490786" y="4901547"/>
            <a:ext cx="9601196" cy="3318936"/>
          </a:xfrm>
        </p:spPr>
        <p:txBody>
          <a:bodyPr/>
          <a:lstStyle/>
          <a:p>
            <a:r>
              <a:rPr lang="en-GB" dirty="0">
                <a:latin typeface="HfW precursive" panose="00000500000000000000" pitchFamily="2" charset="0"/>
              </a:rPr>
              <a:t>Thank you for attending our open event today. We hope to see you in the summer for our new parent event.</a:t>
            </a:r>
          </a:p>
          <a:p>
            <a:endParaRPr lang="en-GB" dirty="0">
              <a:latin typeface="HfW precursive" panose="00000500000000000000" pitchFamily="2" charset="0"/>
            </a:endParaRPr>
          </a:p>
          <a:p>
            <a:pPr marL="0" indent="0">
              <a:buNone/>
            </a:pPr>
            <a:endParaRPr lang="en-GB" dirty="0">
              <a:latin typeface="HfW precursive" panose="00000500000000000000" pitchFamily="2" charset="0"/>
            </a:endParaRPr>
          </a:p>
        </p:txBody>
      </p:sp>
    </p:spTree>
    <p:extLst>
      <p:ext uri="{BB962C8B-B14F-4D97-AF65-F5344CB8AC3E}">
        <p14:creationId xmlns:p14="http://schemas.microsoft.com/office/powerpoint/2010/main" val="101098921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32</TotalTime>
  <Words>855</Words>
  <Application>Microsoft Office PowerPoint</Application>
  <PresentationFormat>Widescreen</PresentationFormat>
  <Paragraphs>81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Garamond</vt:lpstr>
      <vt:lpstr>HfW precursive</vt:lpstr>
      <vt:lpstr>Quicksand</vt:lpstr>
      <vt:lpstr>Organic</vt:lpstr>
      <vt:lpstr>Welcome to Sandal Castle VA Primary School</vt:lpstr>
      <vt:lpstr>Building Strong Futures Together</vt:lpstr>
      <vt:lpstr>OfSTED January 2025</vt:lpstr>
      <vt:lpstr>OfSTED January 2025</vt:lpstr>
      <vt:lpstr>    Our School Primary Vision</vt:lpstr>
      <vt:lpstr>Community Connections</vt:lpstr>
      <vt:lpstr>PowerPoint Presentation</vt:lpstr>
      <vt:lpstr>PowerPoint Presentation</vt:lpstr>
      <vt:lpstr>Good Attendance Matters!</vt:lpstr>
      <vt:lpstr>Uniform</vt:lpstr>
      <vt:lpstr>A typical day at Sandal Castle</vt:lpstr>
      <vt:lpstr>Wrap around care at Sandal Castle</vt:lpstr>
      <vt:lpstr>School Meals</vt:lpstr>
      <vt:lpstr>Parent Teacher Association (PTA)</vt:lpstr>
      <vt:lpstr>Junior Leadership Team</vt:lpstr>
      <vt:lpstr>Early Years Foundation Stage</vt:lpstr>
      <vt:lpstr>Early Years Foundation Stage</vt:lpstr>
      <vt:lpstr>New EYFS Outdoor Area</vt:lpstr>
      <vt:lpstr>Why choose Sandal Castle</vt:lpstr>
      <vt:lpstr>Building Strong Futures Together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New Writing Framework</dc:title>
  <dc:creator>Jayne</dc:creator>
  <cp:lastModifiedBy>Jayne Payne</cp:lastModifiedBy>
  <cp:revision>151</cp:revision>
  <dcterms:created xsi:type="dcterms:W3CDTF">2025-09-06T07:25:00Z</dcterms:created>
  <dcterms:modified xsi:type="dcterms:W3CDTF">2025-11-24T13:49:51Z</dcterms:modified>
</cp:coreProperties>
</file>