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3" r:id="rId3"/>
    <p:sldId id="297" r:id="rId4"/>
    <p:sldId id="296" r:id="rId5"/>
    <p:sldId id="295" r:id="rId6"/>
    <p:sldId id="290" r:id="rId7"/>
    <p:sldId id="291" r:id="rId8"/>
    <p:sldId id="293" r:id="rId9"/>
    <p:sldId id="302" r:id="rId10"/>
    <p:sldId id="292" r:id="rId11"/>
    <p:sldId id="285" r:id="rId12"/>
    <p:sldId id="298" r:id="rId13"/>
    <p:sldId id="278" r:id="rId14"/>
    <p:sldId id="280" r:id="rId15"/>
    <p:sldId id="281" r:id="rId16"/>
    <p:sldId id="286" r:id="rId17"/>
    <p:sldId id="288" r:id="rId18"/>
    <p:sldId id="289" r:id="rId19"/>
    <p:sldId id="287" r:id="rId20"/>
    <p:sldId id="294" r:id="rId21"/>
    <p:sldId id="300" r:id="rId22"/>
    <p:sldId id="299" r:id="rId23"/>
    <p:sldId id="301" r:id="rId24"/>
  </p:sldIdLst>
  <p:sldSz cx="9144000" cy="6858000" type="screen4x3"/>
  <p:notesSz cx="7053263" cy="10180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10800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>
              <a:defRPr sz="1300"/>
            </a:lvl1pPr>
          </a:lstStyle>
          <a:p>
            <a:fld id="{1D30D690-5E62-462C-BBF2-C88F32AA2FB4}" type="datetimeFigureOut">
              <a:rPr lang="en-GB" smtClean="0"/>
              <a:t>15/09/2017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69843"/>
            <a:ext cx="3056414" cy="510798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9669843"/>
            <a:ext cx="3056414" cy="510798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r">
              <a:defRPr sz="1300"/>
            </a:lvl1pPr>
          </a:lstStyle>
          <a:p>
            <a:fld id="{D8C1FCE0-FD37-4300-9314-ABFBEE791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7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2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E5F29ED-C797-432A-855A-9628A469F9E9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763588"/>
            <a:ext cx="5087938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2" tIns="49236" rIns="98472" bIns="4923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835803"/>
            <a:ext cx="5642610" cy="4581287"/>
          </a:xfrm>
          <a:prstGeom prst="rect">
            <a:avLst/>
          </a:prstGeom>
        </p:spPr>
        <p:txBody>
          <a:bodyPr vert="horz" lIns="98472" tIns="49236" rIns="98472" bIns="4923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69840"/>
            <a:ext cx="3056414" cy="509032"/>
          </a:xfrm>
          <a:prstGeom prst="rect">
            <a:avLst/>
          </a:prstGeom>
        </p:spPr>
        <p:txBody>
          <a:bodyPr vert="horz" lIns="98472" tIns="49236" rIns="98472" bIns="4923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9669840"/>
            <a:ext cx="3056414" cy="509032"/>
          </a:xfrm>
          <a:prstGeom prst="rect">
            <a:avLst/>
          </a:prstGeom>
        </p:spPr>
        <p:txBody>
          <a:bodyPr vert="horz" wrap="square" lIns="98472" tIns="49236" rIns="98472" bIns="492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204A40AF-8B4D-4F7B-BD2F-630925398F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50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A8E3-46F3-44C3-8ECE-2E633AAA3502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3EA1-925F-4BEC-9468-F43BFCB0D8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CEFE-470B-4FD4-81FD-4755CDEA6B56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ACF7-CBE2-48BB-A57A-7F2FB37483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43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0CFB-9D6F-4F48-9C46-CEA41BAD61BD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90AC-6B33-4461-B7E6-8D2CF2E3C7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5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1382-F4CE-4AEC-91AA-4F7B56AF8286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B2BC-584A-41BF-8EA2-BD15E19DF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656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D2F7-124D-4D6F-9BCD-B884CD651EF7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ED77-7863-4E6D-AB6A-BFBE2ED62C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50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28FF-F557-478A-9753-42B1EE2B4875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46C9-9A23-4F45-BFFC-C6E57651E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028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6AA6-716B-4FE0-95EB-FA75F46BAF41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8D1F-C476-4C08-8E9A-8319D57910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947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287F-2BBE-4517-A8A1-7E84D5515C5D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B665-A397-4DA2-BFE3-5914BD3B83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01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2F5-F83D-45A0-87ED-F54377F8F62F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B2CA-E790-4C01-9E40-E07709A1EA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6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E9EF-D742-47B7-8BD2-3C280A6D6636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7D4A-ADDC-4D51-AB98-4D25DEA0AE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580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1FFC-7CF1-47E8-9546-0BEC914A38E2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A6E3-0954-4AA3-8CED-537EF526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27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38B6E-506B-4AE0-A6C6-F011245E7864}" type="datetimeFigureOut">
              <a:rPr lang="en-GB"/>
              <a:pPr>
                <a:defRPr/>
              </a:pPr>
              <a:t>15/09/2017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0DD158-FA4B-4FD0-9B66-97938C84B1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_o8auwnJtq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88987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3081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83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085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3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4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0" name="TextBox 1229"/>
          <p:cNvSpPr txBox="1"/>
          <p:nvPr/>
        </p:nvSpPr>
        <p:spPr>
          <a:xfrm>
            <a:off x="1832115" y="1622773"/>
            <a:ext cx="53793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Wednesday 8</a:t>
            </a:r>
            <a:r>
              <a:rPr lang="en-GB" sz="2400" b="1" u="sng" baseline="30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th</a:t>
            </a:r>
            <a:r>
              <a:rPr lang="en-GB" sz="2400" b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 February 2017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u="sng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u="sng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000" b="1" u="sng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E-safety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Parents Information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u="sng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Evening</a:t>
            </a:r>
          </a:p>
        </p:txBody>
      </p:sp>
      <p:pic>
        <p:nvPicPr>
          <p:cNvPr id="307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3770313"/>
            <a:ext cx="2841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3741738"/>
            <a:ext cx="284003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55" y="2238099"/>
            <a:ext cx="1008297" cy="11909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4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9250" y="1052513"/>
            <a:ext cx="578686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endParaRPr lang="en-GB" sz="2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Are you aware of:</a:t>
            </a:r>
          </a:p>
          <a:p>
            <a:pPr algn="ctr"/>
            <a:endParaRPr lang="en-GB" sz="2400" b="1" u="sng" dirty="0">
              <a:latin typeface="Comic Sans MS" panose="030F0702030302020204" pitchFamily="66" charset="0"/>
            </a:endParaRPr>
          </a:p>
          <a:p>
            <a:pPr algn="ctr"/>
            <a:endParaRPr lang="en-GB" sz="2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6000" b="1" dirty="0" smtClean="0">
                <a:latin typeface="Comic Sans MS" panose="030F0702030302020204" pitchFamily="66" charset="0"/>
              </a:rPr>
              <a:t>‘</a:t>
            </a:r>
            <a:r>
              <a:rPr lang="en-GB" sz="6000" b="1" dirty="0" err="1" smtClean="0">
                <a:latin typeface="Comic Sans MS" panose="030F0702030302020204" pitchFamily="66" charset="0"/>
              </a:rPr>
              <a:t>Sharenting</a:t>
            </a:r>
            <a:r>
              <a:rPr lang="en-GB" sz="6000" b="1" dirty="0" smtClean="0">
                <a:latin typeface="Comic Sans MS" panose="030F0702030302020204" pitchFamily="66" charset="0"/>
              </a:rPr>
              <a:t>’?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err="1" smtClean="0">
                <a:latin typeface="Comic Sans MS" panose="030F0702030302020204" pitchFamily="66" charset="0"/>
              </a:rPr>
              <a:t>Sharenting</a:t>
            </a:r>
            <a:r>
              <a:rPr lang="en-GB" dirty="0" smtClean="0">
                <a:latin typeface="Comic Sans MS" panose="030F0702030302020204" pitchFamily="66" charset="0"/>
              </a:rPr>
              <a:t> is when parents share information/ imagery of children (their own and others’) online.</a:t>
            </a:r>
          </a:p>
          <a:p>
            <a:pPr algn="ctr"/>
            <a:endParaRPr lang="en-GB" sz="5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/>
          </a:p>
          <a:p>
            <a:endParaRPr lang="en-GB" sz="1200" b="1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2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9250" y="1374950"/>
            <a:ext cx="58324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 smtClean="0"/>
          </a:p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Our Responsibilities: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 smtClean="0"/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As part of the wider safeguarding duty, the </a:t>
            </a:r>
            <a:r>
              <a:rPr lang="en-GB" sz="2000" dirty="0">
                <a:latin typeface="Comic Sans MS" panose="030F0702030302020204" pitchFamily="66" charset="0"/>
              </a:rPr>
              <a:t>G</a:t>
            </a:r>
            <a:r>
              <a:rPr lang="en-GB" sz="2000" dirty="0" smtClean="0">
                <a:latin typeface="Comic Sans MS" panose="030F0702030302020204" pitchFamily="66" charset="0"/>
              </a:rPr>
              <a:t>overnment stipulates that schools have a responsibility to </a:t>
            </a:r>
            <a:r>
              <a:rPr lang="en-GB" sz="20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“ensure </a:t>
            </a:r>
            <a:r>
              <a:rPr lang="en-GB" sz="2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children are taught about safeguarding, including </a:t>
            </a:r>
            <a:r>
              <a:rPr lang="en-GB" sz="20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online”</a:t>
            </a:r>
            <a:r>
              <a:rPr lang="en-GB" sz="2000" u="sng" dirty="0" smtClean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(</a:t>
            </a:r>
            <a:r>
              <a:rPr lang="en-GB" sz="2000" i="1" dirty="0" smtClean="0">
                <a:latin typeface="Comic Sans MS" panose="030F0702030302020204" pitchFamily="66" charset="0"/>
              </a:rPr>
              <a:t>Keeping Children Safe in Education, September 2016</a:t>
            </a:r>
            <a:r>
              <a:rPr lang="en-GB" sz="2000" dirty="0" smtClean="0">
                <a:latin typeface="Comic Sans MS" panose="030F0702030302020204" pitchFamily="66" charset="0"/>
              </a:rPr>
              <a:t>).  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This requirement now forms part of the Ofsted inspection framework.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3" name="AutoShape 2" descr="Image result for ofste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08" y="4758503"/>
            <a:ext cx="886364" cy="7550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" y="261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8" y="764704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01004" y="1026827"/>
            <a:ext cx="583247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EYFS/ KS1 Pupil Survey Findings</a:t>
            </a:r>
            <a:r>
              <a:rPr lang="en-GB" b="1" dirty="0" smtClean="0">
                <a:latin typeface="Comic Sans MS" panose="030F0702030302020204" pitchFamily="66" charset="0"/>
              </a:rPr>
              <a:t/>
            </a:r>
            <a:br>
              <a:rPr lang="en-GB" b="1" dirty="0" smtClean="0">
                <a:latin typeface="Comic Sans MS" panose="030F0702030302020204" pitchFamily="66" charset="0"/>
              </a:rPr>
            </a:br>
            <a:endParaRPr lang="en-GB" b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53% of EYFS and 66% of KS1 children go ‘online’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42% of EYFS and 63% of KS1 children play games on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12% KS1 children have access to Facebook, 15% to Snapchat and/or Instagram, over 1/3 to YouTube – the legal age is 16 for </a:t>
            </a:r>
            <a:r>
              <a:rPr lang="en-GB" dirty="0" err="1">
                <a:latin typeface="Comic Sans MS" panose="030F0702030302020204" pitchFamily="66" charset="0"/>
              </a:rPr>
              <a:t>Whatsapp</a:t>
            </a:r>
            <a:r>
              <a:rPr lang="en-GB" dirty="0">
                <a:latin typeface="Comic Sans MS" panose="030F0702030302020204" pitchFamily="66" charset="0"/>
              </a:rPr>
              <a:t> and 13 for the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Minecraft legal age is 13, however 36% of EYFS children and 42% of KS1 children recognise and/or play this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Almost 1/5 of our KS1 children said they had told someone their name, school or where they lived whilst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9778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55742" y="1506260"/>
            <a:ext cx="557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32114" y="1475197"/>
            <a:ext cx="5467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KS2 Pupil Survey Findings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9542" y="2561321"/>
            <a:ext cx="55770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Children were asked a range of questions about how and what they access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LKS2 survey was undertaken as a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UKS2 was more detailed, with each child completing their own survey.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UKS2 children were asked to detail any negative experiences in order to give context.</a:t>
            </a:r>
          </a:p>
        </p:txBody>
      </p:sp>
    </p:spTree>
    <p:extLst>
      <p:ext uri="{BB962C8B-B14F-4D97-AF65-F5344CB8AC3E}">
        <p14:creationId xmlns:p14="http://schemas.microsoft.com/office/powerpoint/2010/main" val="15664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4" y="604837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55742" y="1506260"/>
            <a:ext cx="557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74686" y="1340022"/>
            <a:ext cx="5181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LKS2 Survey Headlines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9411" y="2296485"/>
            <a:ext cx="55770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Children are accessing the internet using a broad range of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Only 35.84% of children said their parents/carers always monitor their internet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 significant proportion of </a:t>
            </a:r>
            <a:r>
              <a:rPr lang="en-GB" sz="1600" dirty="0" err="1" smtClean="0">
                <a:latin typeface="Comic Sans MS" panose="030F0702030302020204" pitchFamily="66" charset="0"/>
              </a:rPr>
              <a:t>Yr</a:t>
            </a:r>
            <a:r>
              <a:rPr lang="en-GB" sz="1600" dirty="0" smtClean="0">
                <a:latin typeface="Comic Sans MS" panose="030F0702030302020204" pitchFamily="66" charset="0"/>
              </a:rPr>
              <a:t> 3 and 4 children report using social networking sites (Facebook 19%, Snapchat 23%).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Only around 1/5 of children know how old you should be to have a Minecraft account.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Many children state that they have had online experiences which upset or frightened them (23% have seen an image that made them uncomfortable and 28% have been sworn at).</a:t>
            </a:r>
          </a:p>
        </p:txBody>
      </p:sp>
    </p:spTree>
    <p:extLst>
      <p:ext uri="{BB962C8B-B14F-4D97-AF65-F5344CB8AC3E}">
        <p14:creationId xmlns:p14="http://schemas.microsoft.com/office/powerpoint/2010/main" val="16202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4" y="604837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55742" y="1506260"/>
            <a:ext cx="557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74686" y="1340022"/>
            <a:ext cx="518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UKS2 Survey Headlines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579" y="1749818"/>
            <a:ext cx="5577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number of children using smartphones almost doubles to 65% by UKS2.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Although 40% of children say their parents always monitor their internet use, many of those children also said that they use sites such as Facebook and Snapchat!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There is a marked increase in both the number of children accessing social networking sites and the range of sites being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Although most children who reported a problem said that they had been sworn at, there were some cases reported of “rude” pictures being sent and children being asked to divulge personal information to a stranger.</a:t>
            </a:r>
          </a:p>
        </p:txBody>
      </p:sp>
    </p:spTree>
    <p:extLst>
      <p:ext uri="{BB962C8B-B14F-4D97-AF65-F5344CB8AC3E}">
        <p14:creationId xmlns:p14="http://schemas.microsoft.com/office/powerpoint/2010/main" val="13201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39875" y="1325273"/>
            <a:ext cx="58324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What are we doing as a school? - Staff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1750" dirty="0" smtClean="0">
                <a:latin typeface="Comic Sans MS" panose="030F0702030302020204" pitchFamily="66" charset="0"/>
              </a:rPr>
              <a:t>From September 2016, two Deputy Designated Safeguarding Lead positions were created in school, with specific responsibility to ensure that the teaching of E-safety is implemented and monitored across school. The DDSLs have already completed several training courses and are to become CEOP Ambassadors in February 2017. </a:t>
            </a:r>
          </a:p>
          <a:p>
            <a:pPr algn="ctr"/>
            <a:endParaRPr lang="en-GB" sz="1750" dirty="0">
              <a:latin typeface="Comic Sans MS" panose="030F0702030302020204" pitchFamily="66" charset="0"/>
            </a:endParaRPr>
          </a:p>
          <a:p>
            <a:pPr algn="ctr"/>
            <a:r>
              <a:rPr lang="en-GB" sz="1750" dirty="0" smtClean="0">
                <a:latin typeface="Comic Sans MS" panose="030F0702030302020204" pitchFamily="66" charset="0"/>
              </a:rPr>
              <a:t>Teaching staff have received E-safety training and resources to support their teaching.</a:t>
            </a:r>
          </a:p>
          <a:p>
            <a:pPr algn="ctr"/>
            <a:endParaRPr lang="en-GB" sz="1750" dirty="0">
              <a:latin typeface="Comic Sans MS" panose="030F0702030302020204" pitchFamily="66" charset="0"/>
            </a:endParaRPr>
          </a:p>
          <a:p>
            <a:pPr algn="ctr"/>
            <a:r>
              <a:rPr lang="en-GB" sz="1750" dirty="0" smtClean="0">
                <a:latin typeface="Comic Sans MS" panose="030F0702030302020204" pitchFamily="66" charset="0"/>
              </a:rPr>
              <a:t>We are working together to achieve the ‘E-Safety Quality Mark’ for our school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utoShape 2" descr="Image result for teacher clipart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29" y="1052513"/>
            <a:ext cx="942458" cy="9986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47812" y="1343025"/>
            <a:ext cx="59753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What are we doing as a school? – Parents</a:t>
            </a: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In response to the </a:t>
            </a:r>
            <a:r>
              <a:rPr lang="en-GB" sz="2000" dirty="0">
                <a:latin typeface="Comic Sans MS" panose="030F0702030302020204" pitchFamily="66" charset="0"/>
              </a:rPr>
              <a:t>p</a:t>
            </a:r>
            <a:r>
              <a:rPr lang="en-GB" sz="2000" dirty="0" smtClean="0">
                <a:latin typeface="Comic Sans MS" panose="030F0702030302020204" pitchFamily="66" charset="0"/>
              </a:rPr>
              <a:t>arental survey undertaken earlier this year, we are endeavouring to share information and provide support in a variety of ways: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Through our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Weekly newsletters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Sending magazine publications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Being available at </a:t>
            </a:r>
            <a:r>
              <a:rPr lang="en-GB" sz="2000" dirty="0">
                <a:latin typeface="Comic Sans MS" panose="030F0702030302020204" pitchFamily="66" charset="0"/>
              </a:rPr>
              <a:t>s</a:t>
            </a:r>
            <a:r>
              <a:rPr lang="en-GB" sz="2000" dirty="0" smtClean="0">
                <a:latin typeface="Comic Sans MS" panose="030F0702030302020204" pitchFamily="66" charset="0"/>
              </a:rPr>
              <a:t>chool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Hosting parent </a:t>
            </a:r>
            <a:r>
              <a:rPr lang="en-GB" sz="2000" dirty="0">
                <a:latin typeface="Comic Sans MS" panose="030F0702030302020204" pitchFamily="66" charset="0"/>
              </a:rPr>
              <a:t>i</a:t>
            </a:r>
            <a:r>
              <a:rPr lang="en-GB" sz="2000" dirty="0" smtClean="0">
                <a:latin typeface="Comic Sans MS" panose="030F0702030302020204" pitchFamily="66" charset="0"/>
              </a:rPr>
              <a:t>nformation </a:t>
            </a:r>
            <a:r>
              <a:rPr lang="en-GB" sz="2000" dirty="0">
                <a:latin typeface="Comic Sans MS" panose="030F0702030302020204" pitchFamily="66" charset="0"/>
              </a:rPr>
              <a:t>e</a:t>
            </a:r>
            <a:r>
              <a:rPr lang="en-GB" sz="2000" dirty="0" smtClean="0">
                <a:latin typeface="Comic Sans MS" panose="030F0702030302020204" pitchFamily="66" charset="0"/>
              </a:rPr>
              <a:t>venings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By being available to parents who would like a more personal discussion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20" y="3068960"/>
            <a:ext cx="945095" cy="9079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9250" y="1374950"/>
            <a:ext cx="5832475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What are we doing as a school? – Pupils</a:t>
            </a: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900" dirty="0" smtClean="0">
                <a:latin typeface="Comic Sans MS" panose="030F0702030302020204" pitchFamily="66" charset="0"/>
              </a:rPr>
              <a:t>Children will learn about e-safety in an age appropriate manner in a variety of ways, for example:</a:t>
            </a:r>
            <a:br>
              <a:rPr lang="en-GB" sz="1900" dirty="0" smtClean="0">
                <a:latin typeface="Comic Sans MS" panose="030F0702030302020204" pitchFamily="66" charset="0"/>
              </a:rPr>
            </a:br>
            <a:endParaRPr lang="en-GB" sz="19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Comic Sans MS" panose="030F0702030302020204" pitchFamily="66" charset="0"/>
              </a:rPr>
              <a:t>Formal taught lessons/ class discussions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Comic Sans MS" panose="030F0702030302020204" pitchFamily="66" charset="0"/>
              </a:rPr>
              <a:t>Assemblies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Comic Sans MS" panose="030F0702030302020204" pitchFamily="66" charset="0"/>
              </a:rPr>
              <a:t>I</a:t>
            </a:r>
            <a:r>
              <a:rPr lang="en-GB" sz="1900" dirty="0" smtClean="0">
                <a:latin typeface="Comic Sans MS" panose="030F0702030302020204" pitchFamily="66" charset="0"/>
              </a:rPr>
              <a:t>ndependent learning activities e.g. homework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Comic Sans MS" panose="030F0702030302020204" pitchFamily="66" charset="0"/>
              </a:rPr>
              <a:t>Visual reminders/ prompts (posters, desktop backgrounds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Comic Sans MS" panose="030F0702030302020204" pitchFamily="66" charset="0"/>
              </a:rPr>
              <a:t>W</a:t>
            </a:r>
            <a:r>
              <a:rPr lang="en-GB" sz="1900" dirty="0" smtClean="0">
                <a:latin typeface="Comic Sans MS" panose="030F0702030302020204" pitchFamily="66" charset="0"/>
              </a:rPr>
              <a:t>hole-school and year group specific events e.g. Safer Internet Day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12" y="5013176"/>
            <a:ext cx="2296271" cy="4666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9250" y="1374950"/>
            <a:ext cx="58324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                              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Child-led Learning                    </a:t>
            </a:r>
            <a:endParaRPr lang="en-GB" sz="2400" b="1" u="sng" dirty="0" smtClean="0">
              <a:latin typeface="Comic Sans MS" panose="030F0702030302020204" pitchFamily="66" charset="0"/>
            </a:endParaRPr>
          </a:p>
          <a:p>
            <a:pPr algn="ctr"/>
            <a:endParaRPr lang="en-GB" sz="2200" dirty="0"/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Key Stage 2 were invited to apply to become part of the </a:t>
            </a:r>
            <a:r>
              <a:rPr lang="en-GB" sz="2000" i="1" dirty="0" smtClean="0">
                <a:latin typeface="Comic Sans MS" panose="030F0702030302020204" pitchFamily="66" charset="0"/>
              </a:rPr>
              <a:t>Digital Leaders Programme.  </a:t>
            </a:r>
            <a:r>
              <a:rPr lang="en-GB" sz="2000" dirty="0" smtClean="0">
                <a:latin typeface="Comic Sans MS" panose="030F0702030302020204" pitchFamily="66" charset="0"/>
              </a:rPr>
              <a:t>12 Digital Leaders have been chosen and are beginning their initial online training course this week.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These children will then help to plan and deliver: events, activities and training across school; providing peer to peer support and mentoring in online safety and cyberbullying.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41" y="1448076"/>
            <a:ext cx="2575655" cy="6209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97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67746" y="2119849"/>
            <a:ext cx="58839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Housekeeping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What is E-Safety?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Why teach it? Short Video </a:t>
            </a:r>
            <a:r>
              <a:rPr lang="en-GB" sz="2000" dirty="0" smtClean="0">
                <a:latin typeface="Comic Sans MS" panose="030F0702030302020204" pitchFamily="66" charset="0"/>
              </a:rPr>
              <a:t>Clip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Quiz!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Responsibilities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Facts, Figures &amp; </a:t>
            </a:r>
            <a:r>
              <a:rPr lang="en-GB" sz="2000" dirty="0" smtClean="0">
                <a:latin typeface="Comic Sans MS" panose="030F0702030302020204" pitchFamily="66" charset="0"/>
              </a:rPr>
              <a:t>Findings by Key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Child-Led Learning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Safety </a:t>
            </a:r>
            <a:r>
              <a:rPr lang="en-GB" sz="2000" dirty="0">
                <a:latin typeface="Comic Sans MS" panose="030F0702030302020204" pitchFamily="66" charset="0"/>
              </a:rPr>
              <a:t>Settings – Tom Moon from Mint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Feedback Form and Raffle Draw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816054" y="1488909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Session Overview</a:t>
            </a:r>
          </a:p>
        </p:txBody>
      </p:sp>
      <p:sp>
        <p:nvSpPr>
          <p:cNvPr id="4" name="AutoShape 2" descr="Image result for overview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67" y="2213422"/>
            <a:ext cx="1215578" cy="12155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76376" y="1374950"/>
            <a:ext cx="59753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The future of e-safety in School:                    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We are committed to providing your children with a well rounded education and in today’s society e-safety will continue to be an important area of focus. 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We are continuously developing our e-safety programme and welcome your comments and the chance to discuss any questions you may have either now or at any time in the future.  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Our e-safety journey is in it’s early stages and we would like to thank you for your support to date and for attending this evening.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98" y="4994276"/>
            <a:ext cx="1344951" cy="8686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88570" y="1531869"/>
            <a:ext cx="54827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Mint Support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Tom Moon from Mint Support is here to answer any of your technological questions and/ or support you in setting the correct privacy settings on your devices.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25" y="4005064"/>
            <a:ext cx="2269033" cy="131527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61822" y="1484784"/>
            <a:ext cx="583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Evaluation and Raffle!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4454" y="2274838"/>
            <a:ext cx="5505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Please complete the evaluation form (outside) and leave in the tray provided.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Winner will be announced on Friday’s newsletter.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mazon voucher £20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86" y="4238390"/>
            <a:ext cx="1803664" cy="12699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89191" y="1484784"/>
            <a:ext cx="583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Takeaway!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4454" y="2274838"/>
            <a:ext cx="5505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Feel free to browse and take away any information you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mazon voucher £20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40" y="3482625"/>
            <a:ext cx="2619375" cy="1743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01707" y="2277361"/>
            <a:ext cx="5497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Toilets – main entrance disabled </a:t>
            </a:r>
            <a:r>
              <a:rPr lang="en-GB" sz="2400" dirty="0" smtClean="0">
                <a:latin typeface="Comic Sans MS" panose="030F0702030302020204" pitchFamily="66" charset="0"/>
              </a:rPr>
              <a:t>toilet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Fire </a:t>
            </a:r>
            <a:r>
              <a:rPr lang="en-GB" sz="2400" dirty="0" smtClean="0">
                <a:latin typeface="Comic Sans MS" panose="030F0702030302020204" pitchFamily="66" charset="0"/>
              </a:rPr>
              <a:t>Alarm – fire escapes at back of room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816054" y="1488909"/>
            <a:ext cx="2792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Housekeeping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broom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02" y="3933056"/>
            <a:ext cx="1759087" cy="14851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2175" y="1700808"/>
            <a:ext cx="5577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e</a:t>
            </a:r>
            <a:r>
              <a:rPr lang="en-GB" sz="2400" dirty="0" smtClean="0">
                <a:latin typeface="Comic Sans MS" panose="030F0702030302020204" pitchFamily="66" charset="0"/>
              </a:rPr>
              <a:t>-</a:t>
            </a:r>
            <a:r>
              <a:rPr lang="en-GB" sz="2400" b="1" dirty="0" smtClean="0">
                <a:latin typeface="Comic Sans MS" panose="030F0702030302020204" pitchFamily="66" charset="0"/>
              </a:rPr>
              <a:t>safety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is a term which means not only the internet but other ways in which young people communicate using electronic media, e.g. mobile </a:t>
            </a:r>
            <a:r>
              <a:rPr lang="en-GB" sz="2400" dirty="0" smtClean="0">
                <a:latin typeface="Comic Sans MS" panose="030F0702030302020204" pitchFamily="66" charset="0"/>
              </a:rPr>
              <a:t>phones etc.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12172" y="1521808"/>
            <a:ext cx="405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</a:t>
            </a:r>
            <a:r>
              <a:rPr lang="en-GB" sz="3200" b="1" u="sng" dirty="0" smtClean="0">
                <a:latin typeface="Comic Sans MS" panose="030F0702030302020204" pitchFamily="66" charset="0"/>
              </a:rPr>
              <a:t>hat is E-Safety?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98" y="4005064"/>
            <a:ext cx="2786990" cy="13418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89543" y="2106583"/>
            <a:ext cx="55770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  <a:hlinkClick r:id="rId4"/>
            </a:endParaRPr>
          </a:p>
          <a:p>
            <a:endParaRPr lang="en-GB" dirty="0">
              <a:latin typeface="Comic Sans MS" panose="030F0702030302020204" pitchFamily="66" charset="0"/>
              <a:hlinkClick r:id="rId4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4"/>
              </a:rPr>
              <a:t>://www.youtube.com/watch?v=_o8auwnJtqE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80603" y="1700807"/>
            <a:ext cx="3073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Why teach it?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67905" y="1052513"/>
            <a:ext cx="5577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Quiz: How good is your app knowledge?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/>
          </a:p>
          <a:p>
            <a:pPr algn="ctr"/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442" y="2185432"/>
            <a:ext cx="925875" cy="926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088" y="2171083"/>
            <a:ext cx="956133" cy="957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260" y="2151816"/>
            <a:ext cx="908305" cy="909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323" y="2031178"/>
            <a:ext cx="998326" cy="999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42" y="3786515"/>
            <a:ext cx="1043660" cy="1044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4132" y="3786515"/>
            <a:ext cx="1064046" cy="1065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4962" y="3756038"/>
            <a:ext cx="1094495" cy="1095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5339" y="3756038"/>
            <a:ext cx="1028274" cy="10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67905" y="1052513"/>
            <a:ext cx="55770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How did you do?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/>
          </a:p>
          <a:p>
            <a:endParaRPr lang="en-GB" sz="1200" b="1" dirty="0" smtClean="0"/>
          </a:p>
          <a:p>
            <a:r>
              <a:rPr lang="en-GB" sz="2400" b="1" dirty="0" smtClean="0"/>
              <a:t>  </a:t>
            </a:r>
            <a:r>
              <a:rPr lang="en-GB" sz="1600" b="1" dirty="0" smtClean="0"/>
              <a:t>Instagram            Snapchat           </a:t>
            </a:r>
            <a:r>
              <a:rPr lang="en-GB" sz="1600" b="1" dirty="0" err="1" smtClean="0"/>
              <a:t>Omegle</a:t>
            </a:r>
            <a:r>
              <a:rPr lang="en-GB" sz="1600" b="1" dirty="0" smtClean="0"/>
              <a:t>               </a:t>
            </a:r>
            <a:r>
              <a:rPr lang="en-GB" sz="1600" b="1" dirty="0" err="1" smtClean="0"/>
              <a:t>OoVoo</a:t>
            </a:r>
            <a:endParaRPr lang="en-GB" sz="1600" b="1" dirty="0" smtClean="0"/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b="1" dirty="0" smtClean="0"/>
          </a:p>
          <a:p>
            <a:r>
              <a:rPr lang="en-GB" sz="1600" b="1" dirty="0" smtClean="0"/>
              <a:t>       Twitch            </a:t>
            </a:r>
            <a:r>
              <a:rPr lang="en-GB" sz="1600" b="1" dirty="0" err="1" smtClean="0"/>
              <a:t>Whatsapp</a:t>
            </a:r>
            <a:r>
              <a:rPr lang="en-GB" sz="1600" b="1" dirty="0" smtClean="0"/>
              <a:t>             </a:t>
            </a:r>
            <a:r>
              <a:rPr lang="en-GB" sz="1600" b="1" dirty="0" err="1" smtClean="0"/>
              <a:t>Spycalc</a:t>
            </a:r>
            <a:r>
              <a:rPr lang="en-GB" sz="1600" b="1" dirty="0" smtClean="0"/>
              <a:t>              Musical.ly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442" y="2185432"/>
            <a:ext cx="925875" cy="926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088" y="2171083"/>
            <a:ext cx="956133" cy="957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260" y="2151816"/>
            <a:ext cx="908305" cy="909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323" y="2031178"/>
            <a:ext cx="998326" cy="999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442" y="3786515"/>
            <a:ext cx="1043660" cy="1044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4132" y="3786515"/>
            <a:ext cx="1064046" cy="1065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1978" y="3722896"/>
            <a:ext cx="1094495" cy="1095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5339" y="3756038"/>
            <a:ext cx="1028274" cy="10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67905" y="1052513"/>
            <a:ext cx="55770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The ones you might not know: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/>
          </a:p>
          <a:p>
            <a:endParaRPr lang="en-GB" sz="1200" b="1" dirty="0" smtClean="0"/>
          </a:p>
          <a:p>
            <a:r>
              <a:rPr lang="en-GB" sz="2400" b="1" dirty="0" smtClean="0"/>
              <a:t>  </a:t>
            </a:r>
            <a:r>
              <a:rPr lang="en-GB" sz="1600" b="1" dirty="0" smtClean="0"/>
              <a:t>           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220" y="2055258"/>
            <a:ext cx="509176" cy="509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220" y="2714000"/>
            <a:ext cx="509176" cy="509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220" y="3392488"/>
            <a:ext cx="516523" cy="51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6323" y="3993052"/>
            <a:ext cx="541184" cy="541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4102" y="4660147"/>
            <a:ext cx="546972" cy="5474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800" y="2055258"/>
            <a:ext cx="45278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latin typeface="Comic Sans MS" panose="030F0702030302020204" pitchFamily="66" charset="0"/>
              </a:rPr>
              <a:t>Omegle</a:t>
            </a:r>
            <a:r>
              <a:rPr lang="en-GB" sz="1400" dirty="0" smtClean="0">
                <a:latin typeface="Comic Sans MS" panose="030F0702030302020204" pitchFamily="66" charset="0"/>
              </a:rPr>
              <a:t> – chat to a random stranger!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endParaRPr lang="en-GB" sz="1400" dirty="0" smtClean="0">
              <a:latin typeface="Comic Sans MS" panose="030F0702030302020204" pitchFamily="66" charset="0"/>
            </a:endParaRPr>
          </a:p>
          <a:p>
            <a:r>
              <a:rPr lang="en-GB" sz="1400" b="1" dirty="0" err="1" smtClean="0">
                <a:latin typeface="Comic Sans MS" panose="030F0702030302020204" pitchFamily="66" charset="0"/>
              </a:rPr>
              <a:t>ooVoo</a:t>
            </a:r>
            <a:r>
              <a:rPr lang="en-GB" sz="1400" b="1" dirty="0" smtClean="0">
                <a:latin typeface="Comic Sans MS" panose="030F0702030302020204" pitchFamily="66" charset="0"/>
              </a:rPr>
              <a:t> </a:t>
            </a:r>
            <a:r>
              <a:rPr lang="en-GB" sz="1400" dirty="0" smtClean="0">
                <a:latin typeface="Comic Sans MS" panose="030F0702030302020204" pitchFamily="66" charset="0"/>
              </a:rPr>
              <a:t>– video chat app which lets you chat to friends but also has a random chat feature.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endParaRPr lang="en-GB" sz="1400" dirty="0" smtClean="0">
              <a:latin typeface="Comic Sans MS" panose="030F0702030302020204" pitchFamily="66" charset="0"/>
            </a:endParaRPr>
          </a:p>
          <a:p>
            <a:r>
              <a:rPr lang="en-GB" sz="1400" b="1" dirty="0" smtClean="0">
                <a:latin typeface="Comic Sans MS" panose="030F0702030302020204" pitchFamily="66" charset="0"/>
              </a:rPr>
              <a:t>Twitch</a:t>
            </a:r>
            <a:r>
              <a:rPr lang="en-GB" sz="1400" dirty="0" smtClean="0">
                <a:latin typeface="Comic Sans MS" panose="030F0702030302020204" pitchFamily="66" charset="0"/>
              </a:rPr>
              <a:t> – live stream video sharing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 err="1" smtClean="0">
                <a:latin typeface="Comic Sans MS" panose="030F0702030302020204" pitchFamily="66" charset="0"/>
              </a:rPr>
              <a:t>Spycalc</a:t>
            </a:r>
            <a:r>
              <a:rPr lang="en-GB" sz="1400" b="1" dirty="0" smtClean="0">
                <a:latin typeface="Comic Sans MS" panose="030F0702030302020204" pitchFamily="66" charset="0"/>
              </a:rPr>
              <a:t> </a:t>
            </a:r>
            <a:r>
              <a:rPr lang="en-GB" sz="1400" dirty="0" smtClean="0">
                <a:latin typeface="Comic Sans MS" panose="030F0702030302020204" pitchFamily="66" charset="0"/>
              </a:rPr>
              <a:t>– a “calculator” which has an inbuilt locked vault for sharing secret photos and information with others.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 smtClean="0">
                <a:latin typeface="Comic Sans MS" panose="030F0702030302020204" pitchFamily="66" charset="0"/>
              </a:rPr>
              <a:t>Musical.ly </a:t>
            </a:r>
            <a:r>
              <a:rPr lang="en-GB" sz="1400" dirty="0" smtClean="0">
                <a:latin typeface="Comic Sans MS" panose="030F0702030302020204" pitchFamily="66" charset="0"/>
              </a:rPr>
              <a:t>– create and share music videos with friends and strangers.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476375" y="1052513"/>
            <a:ext cx="6119813" cy="46799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4" y="571500"/>
            <a:ext cx="72342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07"/>
          <p:cNvGrpSpPr>
            <a:grpSpLocks noChangeAspect="1"/>
          </p:cNvGrpSpPr>
          <p:nvPr/>
        </p:nvGrpSpPr>
        <p:grpSpPr bwMode="auto">
          <a:xfrm>
            <a:off x="1619250" y="1184275"/>
            <a:ext cx="5832475" cy="158750"/>
            <a:chOff x="962" y="2108"/>
            <a:chExt cx="3836" cy="104"/>
          </a:xfrm>
        </p:grpSpPr>
        <p:sp>
          <p:nvSpPr>
            <p:cNvPr id="6152" name="AutoShape 206"/>
            <p:cNvSpPr>
              <a:spLocks noChangeAspect="1" noChangeArrowheads="1" noTextEdit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Rectangle 208"/>
            <p:cNvSpPr>
              <a:spLocks noChangeArrowheads="1"/>
            </p:cNvSpPr>
            <p:nvPr/>
          </p:nvSpPr>
          <p:spPr bwMode="auto">
            <a:xfrm>
              <a:off x="962" y="2108"/>
              <a:ext cx="3836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4" name="Freeform 209"/>
            <p:cNvSpPr>
              <a:spLocks/>
            </p:cNvSpPr>
            <p:nvPr/>
          </p:nvSpPr>
          <p:spPr bwMode="auto">
            <a:xfrm>
              <a:off x="4640" y="2128"/>
              <a:ext cx="110" cy="66"/>
            </a:xfrm>
            <a:custGeom>
              <a:avLst/>
              <a:gdLst>
                <a:gd name="T0" fmla="*/ 110 w 110"/>
                <a:gd name="T1" fmla="*/ 66 h 66"/>
                <a:gd name="T2" fmla="*/ 14 w 110"/>
                <a:gd name="T3" fmla="*/ 66 h 66"/>
                <a:gd name="T4" fmla="*/ 14 w 110"/>
                <a:gd name="T5" fmla="*/ 66 h 66"/>
                <a:gd name="T6" fmla="*/ 8 w 110"/>
                <a:gd name="T7" fmla="*/ 66 h 66"/>
                <a:gd name="T8" fmla="*/ 4 w 110"/>
                <a:gd name="T9" fmla="*/ 62 h 66"/>
                <a:gd name="T10" fmla="*/ 0 w 110"/>
                <a:gd name="T11" fmla="*/ 58 h 66"/>
                <a:gd name="T12" fmla="*/ 0 w 110"/>
                <a:gd name="T13" fmla="*/ 52 h 66"/>
                <a:gd name="T14" fmla="*/ 0 w 110"/>
                <a:gd name="T15" fmla="*/ 14 h 66"/>
                <a:gd name="T16" fmla="*/ 0 w 110"/>
                <a:gd name="T17" fmla="*/ 14 h 66"/>
                <a:gd name="T18" fmla="*/ 0 w 110"/>
                <a:gd name="T19" fmla="*/ 8 h 66"/>
                <a:gd name="T20" fmla="*/ 4 w 110"/>
                <a:gd name="T21" fmla="*/ 4 h 66"/>
                <a:gd name="T22" fmla="*/ 8 w 110"/>
                <a:gd name="T23" fmla="*/ 2 h 66"/>
                <a:gd name="T24" fmla="*/ 14 w 110"/>
                <a:gd name="T25" fmla="*/ 0 h 66"/>
                <a:gd name="T26" fmla="*/ 110 w 110"/>
                <a:gd name="T27" fmla="*/ 0 h 66"/>
                <a:gd name="T28" fmla="*/ 110 w 110"/>
                <a:gd name="T29" fmla="*/ 6 h 66"/>
                <a:gd name="T30" fmla="*/ 14 w 110"/>
                <a:gd name="T31" fmla="*/ 6 h 66"/>
                <a:gd name="T32" fmla="*/ 14 w 110"/>
                <a:gd name="T33" fmla="*/ 6 h 66"/>
                <a:gd name="T34" fmla="*/ 10 w 110"/>
                <a:gd name="T35" fmla="*/ 6 h 66"/>
                <a:gd name="T36" fmla="*/ 8 w 110"/>
                <a:gd name="T37" fmla="*/ 8 h 66"/>
                <a:gd name="T38" fmla="*/ 6 w 110"/>
                <a:gd name="T39" fmla="*/ 12 h 66"/>
                <a:gd name="T40" fmla="*/ 4 w 110"/>
                <a:gd name="T41" fmla="*/ 14 h 66"/>
                <a:gd name="T42" fmla="*/ 4 w 110"/>
                <a:gd name="T43" fmla="*/ 52 h 66"/>
                <a:gd name="T44" fmla="*/ 4 w 110"/>
                <a:gd name="T45" fmla="*/ 52 h 66"/>
                <a:gd name="T46" fmla="*/ 6 w 110"/>
                <a:gd name="T47" fmla="*/ 56 h 66"/>
                <a:gd name="T48" fmla="*/ 8 w 110"/>
                <a:gd name="T49" fmla="*/ 58 h 66"/>
                <a:gd name="T50" fmla="*/ 10 w 110"/>
                <a:gd name="T51" fmla="*/ 60 h 66"/>
                <a:gd name="T52" fmla="*/ 14 w 110"/>
                <a:gd name="T53" fmla="*/ 60 h 66"/>
                <a:gd name="T54" fmla="*/ 110 w 110"/>
                <a:gd name="T55" fmla="*/ 60 h 66"/>
                <a:gd name="T56" fmla="*/ 110 w 110"/>
                <a:gd name="T57" fmla="*/ 66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0" h="66">
                  <a:moveTo>
                    <a:pt x="110" y="66"/>
                  </a:moveTo>
                  <a:lnTo>
                    <a:pt x="14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4" y="60"/>
                  </a:lnTo>
                  <a:lnTo>
                    <a:pt x="110" y="60"/>
                  </a:lnTo>
                  <a:lnTo>
                    <a:pt x="11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5" name="Rectangle 210"/>
            <p:cNvSpPr>
              <a:spLocks noChangeArrowheads="1"/>
            </p:cNvSpPr>
            <p:nvPr/>
          </p:nvSpPr>
          <p:spPr bwMode="auto">
            <a:xfrm>
              <a:off x="4654" y="2142"/>
              <a:ext cx="8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6156" name="Freeform 211"/>
            <p:cNvSpPr>
              <a:spLocks/>
            </p:cNvSpPr>
            <p:nvPr/>
          </p:nvSpPr>
          <p:spPr bwMode="auto">
            <a:xfrm>
              <a:off x="4750" y="2142"/>
              <a:ext cx="18" cy="38"/>
            </a:xfrm>
            <a:custGeom>
              <a:avLst/>
              <a:gdLst>
                <a:gd name="T0" fmla="*/ 18 w 18"/>
                <a:gd name="T1" fmla="*/ 6 h 38"/>
                <a:gd name="T2" fmla="*/ 12 w 18"/>
                <a:gd name="T3" fmla="*/ 6 h 38"/>
                <a:gd name="T4" fmla="*/ 12 w 18"/>
                <a:gd name="T5" fmla="*/ 0 h 38"/>
                <a:gd name="T6" fmla="*/ 0 w 18"/>
                <a:gd name="T7" fmla="*/ 0 h 38"/>
                <a:gd name="T8" fmla="*/ 0 w 18"/>
                <a:gd name="T9" fmla="*/ 38 h 38"/>
                <a:gd name="T10" fmla="*/ 12 w 18"/>
                <a:gd name="T11" fmla="*/ 38 h 38"/>
                <a:gd name="T12" fmla="*/ 12 w 18"/>
                <a:gd name="T13" fmla="*/ 34 h 38"/>
                <a:gd name="T14" fmla="*/ 18 w 18"/>
                <a:gd name="T15" fmla="*/ 34 h 38"/>
                <a:gd name="T16" fmla="*/ 18 w 18"/>
                <a:gd name="T17" fmla="*/ 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8">
                  <a:moveTo>
                    <a:pt x="18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7" name="Freeform 212"/>
            <p:cNvSpPr>
              <a:spLocks/>
            </p:cNvSpPr>
            <p:nvPr/>
          </p:nvSpPr>
          <p:spPr bwMode="auto">
            <a:xfrm>
              <a:off x="4672" y="2150"/>
              <a:ext cx="52" cy="24"/>
            </a:xfrm>
            <a:custGeom>
              <a:avLst/>
              <a:gdLst>
                <a:gd name="T0" fmla="*/ 38 w 52"/>
                <a:gd name="T1" fmla="*/ 10 h 24"/>
                <a:gd name="T2" fmla="*/ 38 w 52"/>
                <a:gd name="T3" fmla="*/ 6 h 24"/>
                <a:gd name="T4" fmla="*/ 38 w 52"/>
                <a:gd name="T5" fmla="*/ 6 h 24"/>
                <a:gd name="T6" fmla="*/ 36 w 52"/>
                <a:gd name="T7" fmla="*/ 2 h 24"/>
                <a:gd name="T8" fmla="*/ 34 w 52"/>
                <a:gd name="T9" fmla="*/ 0 h 24"/>
                <a:gd name="T10" fmla="*/ 26 w 52"/>
                <a:gd name="T11" fmla="*/ 0 h 24"/>
                <a:gd name="T12" fmla="*/ 26 w 52"/>
                <a:gd name="T13" fmla="*/ 0 h 24"/>
                <a:gd name="T14" fmla="*/ 14 w 52"/>
                <a:gd name="T15" fmla="*/ 0 h 24"/>
                <a:gd name="T16" fmla="*/ 14 w 52"/>
                <a:gd name="T17" fmla="*/ 4 h 24"/>
                <a:gd name="T18" fmla="*/ 0 w 52"/>
                <a:gd name="T19" fmla="*/ 4 h 24"/>
                <a:gd name="T20" fmla="*/ 0 w 52"/>
                <a:gd name="T21" fmla="*/ 6 h 24"/>
                <a:gd name="T22" fmla="*/ 14 w 52"/>
                <a:gd name="T23" fmla="*/ 6 h 24"/>
                <a:gd name="T24" fmla="*/ 14 w 52"/>
                <a:gd name="T25" fmla="*/ 16 h 24"/>
                <a:gd name="T26" fmla="*/ 0 w 52"/>
                <a:gd name="T27" fmla="*/ 16 h 24"/>
                <a:gd name="T28" fmla="*/ 0 w 52"/>
                <a:gd name="T29" fmla="*/ 18 h 24"/>
                <a:gd name="T30" fmla="*/ 14 w 52"/>
                <a:gd name="T31" fmla="*/ 18 h 24"/>
                <a:gd name="T32" fmla="*/ 14 w 52"/>
                <a:gd name="T33" fmla="*/ 24 h 24"/>
                <a:gd name="T34" fmla="*/ 26 w 52"/>
                <a:gd name="T35" fmla="*/ 24 h 24"/>
                <a:gd name="T36" fmla="*/ 26 w 52"/>
                <a:gd name="T37" fmla="*/ 22 h 24"/>
                <a:gd name="T38" fmla="*/ 34 w 52"/>
                <a:gd name="T39" fmla="*/ 22 h 24"/>
                <a:gd name="T40" fmla="*/ 34 w 52"/>
                <a:gd name="T41" fmla="*/ 22 h 24"/>
                <a:gd name="T42" fmla="*/ 36 w 52"/>
                <a:gd name="T43" fmla="*/ 20 h 24"/>
                <a:gd name="T44" fmla="*/ 38 w 52"/>
                <a:gd name="T45" fmla="*/ 18 h 24"/>
                <a:gd name="T46" fmla="*/ 38 w 52"/>
                <a:gd name="T47" fmla="*/ 12 h 24"/>
                <a:gd name="T48" fmla="*/ 52 w 52"/>
                <a:gd name="T49" fmla="*/ 12 h 24"/>
                <a:gd name="T50" fmla="*/ 52 w 52"/>
                <a:gd name="T51" fmla="*/ 10 h 24"/>
                <a:gd name="T52" fmla="*/ 38 w 52"/>
                <a:gd name="T53" fmla="*/ 1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24">
                  <a:moveTo>
                    <a:pt x="38" y="10"/>
                  </a:moveTo>
                  <a:lnTo>
                    <a:pt x="38" y="6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6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8" name="Freeform 213"/>
            <p:cNvSpPr>
              <a:spLocks/>
            </p:cNvSpPr>
            <p:nvPr/>
          </p:nvSpPr>
          <p:spPr bwMode="auto">
            <a:xfrm>
              <a:off x="1222" y="2180"/>
              <a:ext cx="14" cy="12"/>
            </a:xfrm>
            <a:custGeom>
              <a:avLst/>
              <a:gdLst>
                <a:gd name="T0" fmla="*/ 14 w 14"/>
                <a:gd name="T1" fmla="*/ 6 h 12"/>
                <a:gd name="T2" fmla="*/ 14 w 14"/>
                <a:gd name="T3" fmla="*/ 6 h 12"/>
                <a:gd name="T4" fmla="*/ 12 w 14"/>
                <a:gd name="T5" fmla="*/ 12 h 12"/>
                <a:gd name="T6" fmla="*/ 8 w 14"/>
                <a:gd name="T7" fmla="*/ 12 h 12"/>
                <a:gd name="T8" fmla="*/ 8 w 14"/>
                <a:gd name="T9" fmla="*/ 12 h 12"/>
                <a:gd name="T10" fmla="*/ 2 w 14"/>
                <a:gd name="T11" fmla="*/ 12 h 12"/>
                <a:gd name="T12" fmla="*/ 0 w 14"/>
                <a:gd name="T13" fmla="*/ 6 h 12"/>
                <a:gd name="T14" fmla="*/ 0 w 14"/>
                <a:gd name="T15" fmla="*/ 6 h 12"/>
                <a:gd name="T16" fmla="*/ 2 w 14"/>
                <a:gd name="T17" fmla="*/ 2 h 12"/>
                <a:gd name="T18" fmla="*/ 8 w 14"/>
                <a:gd name="T19" fmla="*/ 0 h 12"/>
                <a:gd name="T20" fmla="*/ 8 w 14"/>
                <a:gd name="T21" fmla="*/ 0 h 12"/>
                <a:gd name="T22" fmla="*/ 12 w 14"/>
                <a:gd name="T23" fmla="*/ 2 h 12"/>
                <a:gd name="T24" fmla="*/ 14 w 14"/>
                <a:gd name="T25" fmla="*/ 6 h 12"/>
                <a:gd name="T26" fmla="*/ 14 w 14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4" y="6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9" name="Freeform 214"/>
            <p:cNvSpPr>
              <a:spLocks/>
            </p:cNvSpPr>
            <p:nvPr/>
          </p:nvSpPr>
          <p:spPr bwMode="auto">
            <a:xfrm>
              <a:off x="1200" y="2144"/>
              <a:ext cx="60" cy="20"/>
            </a:xfrm>
            <a:custGeom>
              <a:avLst/>
              <a:gdLst>
                <a:gd name="T0" fmla="*/ 30 w 60"/>
                <a:gd name="T1" fmla="*/ 0 h 20"/>
                <a:gd name="T2" fmla="*/ 30 w 60"/>
                <a:gd name="T3" fmla="*/ 0 h 20"/>
                <a:gd name="T4" fmla="*/ 22 w 60"/>
                <a:gd name="T5" fmla="*/ 2 h 20"/>
                <a:gd name="T6" fmla="*/ 14 w 60"/>
                <a:gd name="T7" fmla="*/ 4 h 20"/>
                <a:gd name="T8" fmla="*/ 6 w 60"/>
                <a:gd name="T9" fmla="*/ 8 h 20"/>
                <a:gd name="T10" fmla="*/ 0 w 60"/>
                <a:gd name="T11" fmla="*/ 12 h 20"/>
                <a:gd name="T12" fmla="*/ 6 w 60"/>
                <a:gd name="T13" fmla="*/ 20 h 20"/>
                <a:gd name="T14" fmla="*/ 6 w 60"/>
                <a:gd name="T15" fmla="*/ 20 h 20"/>
                <a:gd name="T16" fmla="*/ 10 w 60"/>
                <a:gd name="T17" fmla="*/ 16 h 20"/>
                <a:gd name="T18" fmla="*/ 16 w 60"/>
                <a:gd name="T19" fmla="*/ 12 h 20"/>
                <a:gd name="T20" fmla="*/ 24 w 60"/>
                <a:gd name="T21" fmla="*/ 10 h 20"/>
                <a:gd name="T22" fmla="*/ 30 w 60"/>
                <a:gd name="T23" fmla="*/ 10 h 20"/>
                <a:gd name="T24" fmla="*/ 30 w 60"/>
                <a:gd name="T25" fmla="*/ 10 h 20"/>
                <a:gd name="T26" fmla="*/ 38 w 60"/>
                <a:gd name="T27" fmla="*/ 10 h 20"/>
                <a:gd name="T28" fmla="*/ 44 w 60"/>
                <a:gd name="T29" fmla="*/ 12 h 20"/>
                <a:gd name="T30" fmla="*/ 50 w 60"/>
                <a:gd name="T31" fmla="*/ 14 h 20"/>
                <a:gd name="T32" fmla="*/ 54 w 60"/>
                <a:gd name="T33" fmla="*/ 18 h 20"/>
                <a:gd name="T34" fmla="*/ 60 w 60"/>
                <a:gd name="T35" fmla="*/ 10 h 20"/>
                <a:gd name="T36" fmla="*/ 60 w 60"/>
                <a:gd name="T37" fmla="*/ 10 h 20"/>
                <a:gd name="T38" fmla="*/ 54 w 60"/>
                <a:gd name="T39" fmla="*/ 6 h 20"/>
                <a:gd name="T40" fmla="*/ 48 w 60"/>
                <a:gd name="T41" fmla="*/ 4 h 20"/>
                <a:gd name="T42" fmla="*/ 40 w 60"/>
                <a:gd name="T43" fmla="*/ 2 h 20"/>
                <a:gd name="T44" fmla="*/ 30 w 60"/>
                <a:gd name="T45" fmla="*/ 0 h 20"/>
                <a:gd name="T46" fmla="*/ 30 w 60"/>
                <a:gd name="T47" fmla="*/ 0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20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60" y="10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0" name="Freeform 215"/>
            <p:cNvSpPr>
              <a:spLocks/>
            </p:cNvSpPr>
            <p:nvPr/>
          </p:nvSpPr>
          <p:spPr bwMode="auto">
            <a:xfrm>
              <a:off x="1210" y="2164"/>
              <a:ext cx="38" cy="12"/>
            </a:xfrm>
            <a:custGeom>
              <a:avLst/>
              <a:gdLst>
                <a:gd name="T0" fmla="*/ 20 w 38"/>
                <a:gd name="T1" fmla="*/ 0 h 12"/>
                <a:gd name="T2" fmla="*/ 20 w 38"/>
                <a:gd name="T3" fmla="*/ 0 h 12"/>
                <a:gd name="T4" fmla="*/ 10 w 38"/>
                <a:gd name="T5" fmla="*/ 2 h 12"/>
                <a:gd name="T6" fmla="*/ 0 w 38"/>
                <a:gd name="T7" fmla="*/ 6 h 12"/>
                <a:gd name="T8" fmla="*/ 6 w 38"/>
                <a:gd name="T9" fmla="*/ 12 h 12"/>
                <a:gd name="T10" fmla="*/ 6 w 38"/>
                <a:gd name="T11" fmla="*/ 12 h 12"/>
                <a:gd name="T12" fmla="*/ 12 w 38"/>
                <a:gd name="T13" fmla="*/ 10 h 12"/>
                <a:gd name="T14" fmla="*/ 20 w 38"/>
                <a:gd name="T15" fmla="*/ 8 h 12"/>
                <a:gd name="T16" fmla="*/ 20 w 38"/>
                <a:gd name="T17" fmla="*/ 8 h 12"/>
                <a:gd name="T18" fmla="*/ 26 w 38"/>
                <a:gd name="T19" fmla="*/ 10 h 12"/>
                <a:gd name="T20" fmla="*/ 34 w 38"/>
                <a:gd name="T21" fmla="*/ 12 h 12"/>
                <a:gd name="T22" fmla="*/ 38 w 38"/>
                <a:gd name="T23" fmla="*/ 6 h 12"/>
                <a:gd name="T24" fmla="*/ 38 w 38"/>
                <a:gd name="T25" fmla="*/ 6 h 12"/>
                <a:gd name="T26" fmla="*/ 30 w 38"/>
                <a:gd name="T27" fmla="*/ 2 h 12"/>
                <a:gd name="T28" fmla="*/ 20 w 38"/>
                <a:gd name="T29" fmla="*/ 0 h 12"/>
                <a:gd name="T30" fmla="*/ 20 w 38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12">
                  <a:moveTo>
                    <a:pt x="20" y="0"/>
                  </a:moveTo>
                  <a:lnTo>
                    <a:pt x="20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1" name="Freeform 216"/>
            <p:cNvSpPr>
              <a:spLocks/>
            </p:cNvSpPr>
            <p:nvPr/>
          </p:nvSpPr>
          <p:spPr bwMode="auto">
            <a:xfrm>
              <a:off x="1188" y="2126"/>
              <a:ext cx="84" cy="22"/>
            </a:xfrm>
            <a:custGeom>
              <a:avLst/>
              <a:gdLst>
                <a:gd name="T0" fmla="*/ 42 w 84"/>
                <a:gd name="T1" fmla="*/ 0 h 22"/>
                <a:gd name="T2" fmla="*/ 42 w 84"/>
                <a:gd name="T3" fmla="*/ 0 h 22"/>
                <a:gd name="T4" fmla="*/ 30 w 84"/>
                <a:gd name="T5" fmla="*/ 0 h 22"/>
                <a:gd name="T6" fmla="*/ 20 w 84"/>
                <a:gd name="T7" fmla="*/ 4 h 22"/>
                <a:gd name="T8" fmla="*/ 10 w 84"/>
                <a:gd name="T9" fmla="*/ 8 h 22"/>
                <a:gd name="T10" fmla="*/ 0 w 84"/>
                <a:gd name="T11" fmla="*/ 14 h 22"/>
                <a:gd name="T12" fmla="*/ 6 w 84"/>
                <a:gd name="T13" fmla="*/ 22 h 22"/>
                <a:gd name="T14" fmla="*/ 6 w 84"/>
                <a:gd name="T15" fmla="*/ 22 h 22"/>
                <a:gd name="T16" fmla="*/ 12 w 84"/>
                <a:gd name="T17" fmla="*/ 16 h 22"/>
                <a:gd name="T18" fmla="*/ 22 w 84"/>
                <a:gd name="T19" fmla="*/ 12 h 22"/>
                <a:gd name="T20" fmla="*/ 32 w 84"/>
                <a:gd name="T21" fmla="*/ 10 h 22"/>
                <a:gd name="T22" fmla="*/ 42 w 84"/>
                <a:gd name="T23" fmla="*/ 8 h 22"/>
                <a:gd name="T24" fmla="*/ 42 w 84"/>
                <a:gd name="T25" fmla="*/ 8 h 22"/>
                <a:gd name="T26" fmla="*/ 54 w 84"/>
                <a:gd name="T27" fmla="*/ 10 h 22"/>
                <a:gd name="T28" fmla="*/ 64 w 84"/>
                <a:gd name="T29" fmla="*/ 12 h 22"/>
                <a:gd name="T30" fmla="*/ 72 w 84"/>
                <a:gd name="T31" fmla="*/ 16 h 22"/>
                <a:gd name="T32" fmla="*/ 78 w 84"/>
                <a:gd name="T33" fmla="*/ 22 h 22"/>
                <a:gd name="T34" fmla="*/ 84 w 84"/>
                <a:gd name="T35" fmla="*/ 14 h 22"/>
                <a:gd name="T36" fmla="*/ 84 w 84"/>
                <a:gd name="T37" fmla="*/ 14 h 22"/>
                <a:gd name="T38" fmla="*/ 76 w 84"/>
                <a:gd name="T39" fmla="*/ 8 h 22"/>
                <a:gd name="T40" fmla="*/ 66 w 84"/>
                <a:gd name="T41" fmla="*/ 4 h 22"/>
                <a:gd name="T42" fmla="*/ 54 w 84"/>
                <a:gd name="T43" fmla="*/ 0 h 22"/>
                <a:gd name="T44" fmla="*/ 42 w 84"/>
                <a:gd name="T45" fmla="*/ 0 h 22"/>
                <a:gd name="T46" fmla="*/ 42 w 84"/>
                <a:gd name="T47" fmla="*/ 0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4" h="22">
                  <a:moveTo>
                    <a:pt x="42" y="0"/>
                  </a:moveTo>
                  <a:lnTo>
                    <a:pt x="42" y="0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6" y="22"/>
                  </a:lnTo>
                  <a:lnTo>
                    <a:pt x="12" y="16"/>
                  </a:lnTo>
                  <a:lnTo>
                    <a:pt x="22" y="12"/>
                  </a:lnTo>
                  <a:lnTo>
                    <a:pt x="32" y="10"/>
                  </a:lnTo>
                  <a:lnTo>
                    <a:pt x="42" y="8"/>
                  </a:lnTo>
                  <a:lnTo>
                    <a:pt x="54" y="10"/>
                  </a:lnTo>
                  <a:lnTo>
                    <a:pt x="64" y="12"/>
                  </a:lnTo>
                  <a:lnTo>
                    <a:pt x="72" y="16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2" name="Freeform 217"/>
            <p:cNvSpPr>
              <a:spLocks noEditPoints="1"/>
            </p:cNvSpPr>
            <p:nvPr/>
          </p:nvSpPr>
          <p:spPr bwMode="auto">
            <a:xfrm>
              <a:off x="994" y="2128"/>
              <a:ext cx="10" cy="62"/>
            </a:xfrm>
            <a:custGeom>
              <a:avLst/>
              <a:gdLst>
                <a:gd name="T0" fmla="*/ 4 w 10"/>
                <a:gd name="T1" fmla="*/ 0 h 62"/>
                <a:gd name="T2" fmla="*/ 4 w 10"/>
                <a:gd name="T3" fmla="*/ 0 h 62"/>
                <a:gd name="T4" fmla="*/ 8 w 10"/>
                <a:gd name="T5" fmla="*/ 2 h 62"/>
                <a:gd name="T6" fmla="*/ 8 w 10"/>
                <a:gd name="T7" fmla="*/ 2 h 62"/>
                <a:gd name="T8" fmla="*/ 10 w 10"/>
                <a:gd name="T9" fmla="*/ 6 h 62"/>
                <a:gd name="T10" fmla="*/ 10 w 10"/>
                <a:gd name="T11" fmla="*/ 6 h 62"/>
                <a:gd name="T12" fmla="*/ 8 w 10"/>
                <a:gd name="T13" fmla="*/ 8 h 62"/>
                <a:gd name="T14" fmla="*/ 8 w 10"/>
                <a:gd name="T15" fmla="*/ 8 h 62"/>
                <a:gd name="T16" fmla="*/ 4 w 10"/>
                <a:gd name="T17" fmla="*/ 10 h 62"/>
                <a:gd name="T18" fmla="*/ 4 w 10"/>
                <a:gd name="T19" fmla="*/ 10 h 62"/>
                <a:gd name="T20" fmla="*/ 2 w 10"/>
                <a:gd name="T21" fmla="*/ 8 h 62"/>
                <a:gd name="T22" fmla="*/ 2 w 10"/>
                <a:gd name="T23" fmla="*/ 8 h 62"/>
                <a:gd name="T24" fmla="*/ 0 w 10"/>
                <a:gd name="T25" fmla="*/ 6 h 62"/>
                <a:gd name="T26" fmla="*/ 0 w 10"/>
                <a:gd name="T27" fmla="*/ 6 h 62"/>
                <a:gd name="T28" fmla="*/ 2 w 10"/>
                <a:gd name="T29" fmla="*/ 2 h 62"/>
                <a:gd name="T30" fmla="*/ 2 w 10"/>
                <a:gd name="T31" fmla="*/ 2 h 62"/>
                <a:gd name="T32" fmla="*/ 4 w 10"/>
                <a:gd name="T33" fmla="*/ 0 h 62"/>
                <a:gd name="T34" fmla="*/ 4 w 10"/>
                <a:gd name="T35" fmla="*/ 0 h 62"/>
                <a:gd name="T36" fmla="*/ 2 w 10"/>
                <a:gd name="T37" fmla="*/ 18 h 62"/>
                <a:gd name="T38" fmla="*/ 8 w 10"/>
                <a:gd name="T39" fmla="*/ 18 h 62"/>
                <a:gd name="T40" fmla="*/ 8 w 10"/>
                <a:gd name="T41" fmla="*/ 62 h 62"/>
                <a:gd name="T42" fmla="*/ 2 w 10"/>
                <a:gd name="T43" fmla="*/ 62 h 62"/>
                <a:gd name="T44" fmla="*/ 2 w 10"/>
                <a:gd name="T45" fmla="*/ 18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62">
                  <a:moveTo>
                    <a:pt x="4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close/>
                  <a:moveTo>
                    <a:pt x="2" y="18"/>
                  </a:moveTo>
                  <a:lnTo>
                    <a:pt x="8" y="18"/>
                  </a:lnTo>
                  <a:lnTo>
                    <a:pt x="8" y="62"/>
                  </a:lnTo>
                  <a:lnTo>
                    <a:pt x="2" y="62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Freeform 218"/>
            <p:cNvSpPr>
              <a:spLocks/>
            </p:cNvSpPr>
            <p:nvPr/>
          </p:nvSpPr>
          <p:spPr bwMode="auto">
            <a:xfrm>
              <a:off x="1008" y="2138"/>
              <a:ext cx="38" cy="52"/>
            </a:xfrm>
            <a:custGeom>
              <a:avLst/>
              <a:gdLst>
                <a:gd name="T0" fmla="*/ 38 w 38"/>
                <a:gd name="T1" fmla="*/ 4 h 52"/>
                <a:gd name="T2" fmla="*/ 38 w 38"/>
                <a:gd name="T3" fmla="*/ 4 h 52"/>
                <a:gd name="T4" fmla="*/ 38 w 38"/>
                <a:gd name="T5" fmla="*/ 4 h 52"/>
                <a:gd name="T6" fmla="*/ 38 w 38"/>
                <a:gd name="T7" fmla="*/ 4 h 52"/>
                <a:gd name="T8" fmla="*/ 38 w 38"/>
                <a:gd name="T9" fmla="*/ 6 h 52"/>
                <a:gd name="T10" fmla="*/ 38 w 38"/>
                <a:gd name="T11" fmla="*/ 6 h 52"/>
                <a:gd name="T12" fmla="*/ 38 w 38"/>
                <a:gd name="T13" fmla="*/ 6 h 52"/>
                <a:gd name="T14" fmla="*/ 38 w 38"/>
                <a:gd name="T15" fmla="*/ 6 h 52"/>
                <a:gd name="T16" fmla="*/ 36 w 38"/>
                <a:gd name="T17" fmla="*/ 6 h 52"/>
                <a:gd name="T18" fmla="*/ 22 w 38"/>
                <a:gd name="T19" fmla="*/ 6 h 52"/>
                <a:gd name="T20" fmla="*/ 22 w 38"/>
                <a:gd name="T21" fmla="*/ 50 h 52"/>
                <a:gd name="T22" fmla="*/ 22 w 38"/>
                <a:gd name="T23" fmla="*/ 50 h 52"/>
                <a:gd name="T24" fmla="*/ 22 w 38"/>
                <a:gd name="T25" fmla="*/ 52 h 52"/>
                <a:gd name="T26" fmla="*/ 22 w 38"/>
                <a:gd name="T27" fmla="*/ 52 h 52"/>
                <a:gd name="T28" fmla="*/ 22 w 38"/>
                <a:gd name="T29" fmla="*/ 52 h 52"/>
                <a:gd name="T30" fmla="*/ 22 w 38"/>
                <a:gd name="T31" fmla="*/ 52 h 52"/>
                <a:gd name="T32" fmla="*/ 20 w 38"/>
                <a:gd name="T33" fmla="*/ 52 h 52"/>
                <a:gd name="T34" fmla="*/ 20 w 38"/>
                <a:gd name="T35" fmla="*/ 52 h 52"/>
                <a:gd name="T36" fmla="*/ 18 w 38"/>
                <a:gd name="T37" fmla="*/ 52 h 52"/>
                <a:gd name="T38" fmla="*/ 18 w 38"/>
                <a:gd name="T39" fmla="*/ 52 h 52"/>
                <a:gd name="T40" fmla="*/ 18 w 38"/>
                <a:gd name="T41" fmla="*/ 52 h 52"/>
                <a:gd name="T42" fmla="*/ 18 w 38"/>
                <a:gd name="T43" fmla="*/ 52 h 52"/>
                <a:gd name="T44" fmla="*/ 16 w 38"/>
                <a:gd name="T45" fmla="*/ 52 h 52"/>
                <a:gd name="T46" fmla="*/ 16 w 38"/>
                <a:gd name="T47" fmla="*/ 52 h 52"/>
                <a:gd name="T48" fmla="*/ 16 w 38"/>
                <a:gd name="T49" fmla="*/ 52 h 52"/>
                <a:gd name="T50" fmla="*/ 16 w 38"/>
                <a:gd name="T51" fmla="*/ 52 h 52"/>
                <a:gd name="T52" fmla="*/ 16 w 38"/>
                <a:gd name="T53" fmla="*/ 50 h 52"/>
                <a:gd name="T54" fmla="*/ 16 w 38"/>
                <a:gd name="T55" fmla="*/ 6 h 52"/>
                <a:gd name="T56" fmla="*/ 0 w 38"/>
                <a:gd name="T57" fmla="*/ 6 h 52"/>
                <a:gd name="T58" fmla="*/ 0 w 38"/>
                <a:gd name="T59" fmla="*/ 6 h 52"/>
                <a:gd name="T60" fmla="*/ 0 w 38"/>
                <a:gd name="T61" fmla="*/ 6 h 52"/>
                <a:gd name="T62" fmla="*/ 0 w 38"/>
                <a:gd name="T63" fmla="*/ 6 h 52"/>
                <a:gd name="T64" fmla="*/ 0 w 38"/>
                <a:gd name="T65" fmla="*/ 6 h 52"/>
                <a:gd name="T66" fmla="*/ 0 w 38"/>
                <a:gd name="T67" fmla="*/ 6 h 52"/>
                <a:gd name="T68" fmla="*/ 0 w 38"/>
                <a:gd name="T69" fmla="*/ 4 h 52"/>
                <a:gd name="T70" fmla="*/ 0 w 38"/>
                <a:gd name="T71" fmla="*/ 4 h 52"/>
                <a:gd name="T72" fmla="*/ 0 w 38"/>
                <a:gd name="T73" fmla="*/ 4 h 52"/>
                <a:gd name="T74" fmla="*/ 0 w 38"/>
                <a:gd name="T75" fmla="*/ 4 h 52"/>
                <a:gd name="T76" fmla="*/ 0 w 38"/>
                <a:gd name="T77" fmla="*/ 2 h 52"/>
                <a:gd name="T78" fmla="*/ 0 w 38"/>
                <a:gd name="T79" fmla="*/ 2 h 52"/>
                <a:gd name="T80" fmla="*/ 0 w 38"/>
                <a:gd name="T81" fmla="*/ 2 h 52"/>
                <a:gd name="T82" fmla="*/ 0 w 38"/>
                <a:gd name="T83" fmla="*/ 2 h 52"/>
                <a:gd name="T84" fmla="*/ 0 w 38"/>
                <a:gd name="T85" fmla="*/ 0 h 52"/>
                <a:gd name="T86" fmla="*/ 0 w 38"/>
                <a:gd name="T87" fmla="*/ 0 h 52"/>
                <a:gd name="T88" fmla="*/ 0 w 38"/>
                <a:gd name="T89" fmla="*/ 0 h 52"/>
                <a:gd name="T90" fmla="*/ 36 w 38"/>
                <a:gd name="T91" fmla="*/ 0 h 52"/>
                <a:gd name="T92" fmla="*/ 36 w 38"/>
                <a:gd name="T93" fmla="*/ 0 h 52"/>
                <a:gd name="T94" fmla="*/ 38 w 38"/>
                <a:gd name="T95" fmla="*/ 0 h 52"/>
                <a:gd name="T96" fmla="*/ 38 w 38"/>
                <a:gd name="T97" fmla="*/ 0 h 52"/>
                <a:gd name="T98" fmla="*/ 38 w 38"/>
                <a:gd name="T99" fmla="*/ 2 h 52"/>
                <a:gd name="T100" fmla="*/ 38 w 38"/>
                <a:gd name="T101" fmla="*/ 2 h 52"/>
                <a:gd name="T102" fmla="*/ 38 w 38"/>
                <a:gd name="T103" fmla="*/ 2 h 52"/>
                <a:gd name="T104" fmla="*/ 38 w 38"/>
                <a:gd name="T105" fmla="*/ 2 h 52"/>
                <a:gd name="T106" fmla="*/ 38 w 38"/>
                <a:gd name="T107" fmla="*/ 4 h 52"/>
                <a:gd name="T108" fmla="*/ 38 w 38"/>
                <a:gd name="T109" fmla="*/ 4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8" h="52">
                  <a:moveTo>
                    <a:pt x="38" y="4"/>
                  </a:moveTo>
                  <a:lnTo>
                    <a:pt x="38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2" y="6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4" name="Freeform 219"/>
            <p:cNvSpPr>
              <a:spLocks noEditPoints="1"/>
            </p:cNvSpPr>
            <p:nvPr/>
          </p:nvSpPr>
          <p:spPr bwMode="auto">
            <a:xfrm>
              <a:off x="1044" y="2152"/>
              <a:ext cx="30" cy="38"/>
            </a:xfrm>
            <a:custGeom>
              <a:avLst/>
              <a:gdLst>
                <a:gd name="T0" fmla="*/ 30 w 30"/>
                <a:gd name="T1" fmla="*/ 38 h 38"/>
                <a:gd name="T2" fmla="*/ 30 w 30"/>
                <a:gd name="T3" fmla="*/ 38 h 38"/>
                <a:gd name="T4" fmla="*/ 28 w 30"/>
                <a:gd name="T5" fmla="*/ 38 h 38"/>
                <a:gd name="T6" fmla="*/ 26 w 30"/>
                <a:gd name="T7" fmla="*/ 38 h 38"/>
                <a:gd name="T8" fmla="*/ 26 w 30"/>
                <a:gd name="T9" fmla="*/ 38 h 38"/>
                <a:gd name="T10" fmla="*/ 24 w 30"/>
                <a:gd name="T11" fmla="*/ 38 h 38"/>
                <a:gd name="T12" fmla="*/ 24 w 30"/>
                <a:gd name="T13" fmla="*/ 34 h 38"/>
                <a:gd name="T14" fmla="*/ 18 w 30"/>
                <a:gd name="T15" fmla="*/ 38 h 38"/>
                <a:gd name="T16" fmla="*/ 12 w 30"/>
                <a:gd name="T17" fmla="*/ 38 h 38"/>
                <a:gd name="T18" fmla="*/ 8 w 30"/>
                <a:gd name="T19" fmla="*/ 38 h 38"/>
                <a:gd name="T20" fmla="*/ 4 w 30"/>
                <a:gd name="T21" fmla="*/ 36 h 38"/>
                <a:gd name="T22" fmla="*/ 0 w 30"/>
                <a:gd name="T23" fmla="*/ 32 h 38"/>
                <a:gd name="T24" fmla="*/ 0 w 30"/>
                <a:gd name="T25" fmla="*/ 28 h 38"/>
                <a:gd name="T26" fmla="*/ 2 w 30"/>
                <a:gd name="T27" fmla="*/ 22 h 38"/>
                <a:gd name="T28" fmla="*/ 4 w 30"/>
                <a:gd name="T29" fmla="*/ 18 h 38"/>
                <a:gd name="T30" fmla="*/ 10 w 30"/>
                <a:gd name="T31" fmla="*/ 16 h 38"/>
                <a:gd name="T32" fmla="*/ 18 w 30"/>
                <a:gd name="T33" fmla="*/ 16 h 38"/>
                <a:gd name="T34" fmla="*/ 24 w 30"/>
                <a:gd name="T35" fmla="*/ 14 h 38"/>
                <a:gd name="T36" fmla="*/ 22 w 30"/>
                <a:gd name="T37" fmla="*/ 10 h 38"/>
                <a:gd name="T38" fmla="*/ 22 w 30"/>
                <a:gd name="T39" fmla="*/ 6 h 38"/>
                <a:gd name="T40" fmla="*/ 18 w 30"/>
                <a:gd name="T41" fmla="*/ 6 h 38"/>
                <a:gd name="T42" fmla="*/ 14 w 30"/>
                <a:gd name="T43" fmla="*/ 4 h 38"/>
                <a:gd name="T44" fmla="*/ 10 w 30"/>
                <a:gd name="T45" fmla="*/ 6 h 38"/>
                <a:gd name="T46" fmla="*/ 8 w 30"/>
                <a:gd name="T47" fmla="*/ 6 h 38"/>
                <a:gd name="T48" fmla="*/ 4 w 30"/>
                <a:gd name="T49" fmla="*/ 8 h 38"/>
                <a:gd name="T50" fmla="*/ 4 w 30"/>
                <a:gd name="T51" fmla="*/ 8 h 38"/>
                <a:gd name="T52" fmla="*/ 2 w 30"/>
                <a:gd name="T53" fmla="*/ 8 h 38"/>
                <a:gd name="T54" fmla="*/ 2 w 30"/>
                <a:gd name="T55" fmla="*/ 8 h 38"/>
                <a:gd name="T56" fmla="*/ 2 w 30"/>
                <a:gd name="T57" fmla="*/ 6 h 38"/>
                <a:gd name="T58" fmla="*/ 2 w 30"/>
                <a:gd name="T59" fmla="*/ 6 h 38"/>
                <a:gd name="T60" fmla="*/ 2 w 30"/>
                <a:gd name="T61" fmla="*/ 4 h 38"/>
                <a:gd name="T62" fmla="*/ 2 w 30"/>
                <a:gd name="T63" fmla="*/ 4 h 38"/>
                <a:gd name="T64" fmla="*/ 4 w 30"/>
                <a:gd name="T65" fmla="*/ 2 h 38"/>
                <a:gd name="T66" fmla="*/ 8 w 30"/>
                <a:gd name="T67" fmla="*/ 0 h 38"/>
                <a:gd name="T68" fmla="*/ 12 w 30"/>
                <a:gd name="T69" fmla="*/ 0 h 38"/>
                <a:gd name="T70" fmla="*/ 16 w 30"/>
                <a:gd name="T71" fmla="*/ 0 h 38"/>
                <a:gd name="T72" fmla="*/ 22 w 30"/>
                <a:gd name="T73" fmla="*/ 0 h 38"/>
                <a:gd name="T74" fmla="*/ 26 w 30"/>
                <a:gd name="T75" fmla="*/ 2 h 38"/>
                <a:gd name="T76" fmla="*/ 28 w 30"/>
                <a:gd name="T77" fmla="*/ 6 h 38"/>
                <a:gd name="T78" fmla="*/ 30 w 30"/>
                <a:gd name="T79" fmla="*/ 12 h 38"/>
                <a:gd name="T80" fmla="*/ 24 w 30"/>
                <a:gd name="T81" fmla="*/ 20 h 38"/>
                <a:gd name="T82" fmla="*/ 18 w 30"/>
                <a:gd name="T83" fmla="*/ 20 h 38"/>
                <a:gd name="T84" fmla="*/ 12 w 30"/>
                <a:gd name="T85" fmla="*/ 22 h 38"/>
                <a:gd name="T86" fmla="*/ 10 w 30"/>
                <a:gd name="T87" fmla="*/ 22 h 38"/>
                <a:gd name="T88" fmla="*/ 8 w 30"/>
                <a:gd name="T89" fmla="*/ 24 h 38"/>
                <a:gd name="T90" fmla="*/ 6 w 30"/>
                <a:gd name="T91" fmla="*/ 28 h 38"/>
                <a:gd name="T92" fmla="*/ 8 w 30"/>
                <a:gd name="T93" fmla="*/ 32 h 38"/>
                <a:gd name="T94" fmla="*/ 14 w 30"/>
                <a:gd name="T95" fmla="*/ 34 h 38"/>
                <a:gd name="T96" fmla="*/ 18 w 30"/>
                <a:gd name="T97" fmla="*/ 32 h 38"/>
                <a:gd name="T98" fmla="*/ 24 w 30"/>
                <a:gd name="T99" fmla="*/ 20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" h="38">
                  <a:moveTo>
                    <a:pt x="30" y="38"/>
                  </a:move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4" y="18"/>
                  </a:lnTo>
                  <a:lnTo>
                    <a:pt x="10" y="16"/>
                  </a:lnTo>
                  <a:lnTo>
                    <a:pt x="18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38"/>
                  </a:lnTo>
                  <a:close/>
                  <a:moveTo>
                    <a:pt x="24" y="20"/>
                  </a:moveTo>
                  <a:lnTo>
                    <a:pt x="18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Freeform 220"/>
            <p:cNvSpPr>
              <a:spLocks noEditPoints="1"/>
            </p:cNvSpPr>
            <p:nvPr/>
          </p:nvSpPr>
          <p:spPr bwMode="auto">
            <a:xfrm>
              <a:off x="1086" y="2134"/>
              <a:ext cx="32" cy="56"/>
            </a:xfrm>
            <a:custGeom>
              <a:avLst/>
              <a:gdLst>
                <a:gd name="T0" fmla="*/ 32 w 32"/>
                <a:gd name="T1" fmla="*/ 36 h 56"/>
                <a:gd name="T2" fmla="*/ 32 w 32"/>
                <a:gd name="T3" fmla="*/ 44 h 56"/>
                <a:gd name="T4" fmla="*/ 28 w 32"/>
                <a:gd name="T5" fmla="*/ 52 h 56"/>
                <a:gd name="T6" fmla="*/ 24 w 32"/>
                <a:gd name="T7" fmla="*/ 56 h 56"/>
                <a:gd name="T8" fmla="*/ 18 w 32"/>
                <a:gd name="T9" fmla="*/ 56 h 56"/>
                <a:gd name="T10" fmla="*/ 14 w 32"/>
                <a:gd name="T11" fmla="*/ 56 h 56"/>
                <a:gd name="T12" fmla="*/ 12 w 32"/>
                <a:gd name="T13" fmla="*/ 56 h 56"/>
                <a:gd name="T14" fmla="*/ 8 w 32"/>
                <a:gd name="T15" fmla="*/ 54 h 56"/>
                <a:gd name="T16" fmla="*/ 6 w 32"/>
                <a:gd name="T17" fmla="*/ 54 h 56"/>
                <a:gd name="T18" fmla="*/ 6 w 32"/>
                <a:gd name="T19" fmla="*/ 56 h 56"/>
                <a:gd name="T20" fmla="*/ 4 w 32"/>
                <a:gd name="T21" fmla="*/ 56 h 56"/>
                <a:gd name="T22" fmla="*/ 4 w 32"/>
                <a:gd name="T23" fmla="*/ 56 h 56"/>
                <a:gd name="T24" fmla="*/ 2 w 32"/>
                <a:gd name="T25" fmla="*/ 56 h 56"/>
                <a:gd name="T26" fmla="*/ 2 w 32"/>
                <a:gd name="T27" fmla="*/ 56 h 56"/>
                <a:gd name="T28" fmla="*/ 0 w 32"/>
                <a:gd name="T29" fmla="*/ 56 h 56"/>
                <a:gd name="T30" fmla="*/ 0 w 32"/>
                <a:gd name="T31" fmla="*/ 56 h 56"/>
                <a:gd name="T32" fmla="*/ 0 w 32"/>
                <a:gd name="T33" fmla="*/ 54 h 56"/>
                <a:gd name="T34" fmla="*/ 0 w 32"/>
                <a:gd name="T35" fmla="*/ 2 h 56"/>
                <a:gd name="T36" fmla="*/ 0 w 32"/>
                <a:gd name="T37" fmla="*/ 2 h 56"/>
                <a:gd name="T38" fmla="*/ 0 w 32"/>
                <a:gd name="T39" fmla="*/ 0 h 56"/>
                <a:gd name="T40" fmla="*/ 2 w 32"/>
                <a:gd name="T41" fmla="*/ 0 h 56"/>
                <a:gd name="T42" fmla="*/ 2 w 32"/>
                <a:gd name="T43" fmla="*/ 0 h 56"/>
                <a:gd name="T44" fmla="*/ 4 w 32"/>
                <a:gd name="T45" fmla="*/ 0 h 56"/>
                <a:gd name="T46" fmla="*/ 6 w 32"/>
                <a:gd name="T47" fmla="*/ 0 h 56"/>
                <a:gd name="T48" fmla="*/ 6 w 32"/>
                <a:gd name="T49" fmla="*/ 2 h 56"/>
                <a:gd name="T50" fmla="*/ 6 w 32"/>
                <a:gd name="T51" fmla="*/ 24 h 56"/>
                <a:gd name="T52" fmla="*/ 10 w 32"/>
                <a:gd name="T53" fmla="*/ 20 h 56"/>
                <a:gd name="T54" fmla="*/ 12 w 32"/>
                <a:gd name="T55" fmla="*/ 18 h 56"/>
                <a:gd name="T56" fmla="*/ 16 w 32"/>
                <a:gd name="T57" fmla="*/ 18 h 56"/>
                <a:gd name="T58" fmla="*/ 18 w 32"/>
                <a:gd name="T59" fmla="*/ 18 h 56"/>
                <a:gd name="T60" fmla="*/ 24 w 32"/>
                <a:gd name="T61" fmla="*/ 18 h 56"/>
                <a:gd name="T62" fmla="*/ 30 w 32"/>
                <a:gd name="T63" fmla="*/ 24 h 56"/>
                <a:gd name="T64" fmla="*/ 32 w 32"/>
                <a:gd name="T65" fmla="*/ 30 h 56"/>
                <a:gd name="T66" fmla="*/ 32 w 32"/>
                <a:gd name="T67" fmla="*/ 36 h 56"/>
                <a:gd name="T68" fmla="*/ 26 w 32"/>
                <a:gd name="T69" fmla="*/ 38 h 56"/>
                <a:gd name="T70" fmla="*/ 26 w 32"/>
                <a:gd name="T71" fmla="*/ 32 h 56"/>
                <a:gd name="T72" fmla="*/ 24 w 32"/>
                <a:gd name="T73" fmla="*/ 28 h 56"/>
                <a:gd name="T74" fmla="*/ 22 w 32"/>
                <a:gd name="T75" fmla="*/ 24 h 56"/>
                <a:gd name="T76" fmla="*/ 16 w 32"/>
                <a:gd name="T77" fmla="*/ 22 h 56"/>
                <a:gd name="T78" fmla="*/ 14 w 32"/>
                <a:gd name="T79" fmla="*/ 24 h 56"/>
                <a:gd name="T80" fmla="*/ 12 w 32"/>
                <a:gd name="T81" fmla="*/ 24 h 56"/>
                <a:gd name="T82" fmla="*/ 10 w 32"/>
                <a:gd name="T83" fmla="*/ 26 h 56"/>
                <a:gd name="T84" fmla="*/ 6 w 32"/>
                <a:gd name="T85" fmla="*/ 30 h 56"/>
                <a:gd name="T86" fmla="*/ 6 w 32"/>
                <a:gd name="T87" fmla="*/ 44 h 56"/>
                <a:gd name="T88" fmla="*/ 12 w 32"/>
                <a:gd name="T89" fmla="*/ 50 h 56"/>
                <a:gd name="T90" fmla="*/ 16 w 32"/>
                <a:gd name="T91" fmla="*/ 52 h 56"/>
                <a:gd name="T92" fmla="*/ 20 w 32"/>
                <a:gd name="T93" fmla="*/ 50 h 56"/>
                <a:gd name="T94" fmla="*/ 24 w 32"/>
                <a:gd name="T95" fmla="*/ 46 h 56"/>
                <a:gd name="T96" fmla="*/ 26 w 32"/>
                <a:gd name="T97" fmla="*/ 42 h 56"/>
                <a:gd name="T98" fmla="*/ 26 w 32"/>
                <a:gd name="T99" fmla="*/ 38 h 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" h="56">
                  <a:moveTo>
                    <a:pt x="32" y="36"/>
                  </a:moveTo>
                  <a:lnTo>
                    <a:pt x="32" y="36"/>
                  </a:lnTo>
                  <a:lnTo>
                    <a:pt x="32" y="44"/>
                  </a:lnTo>
                  <a:lnTo>
                    <a:pt x="28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4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2" y="30"/>
                  </a:lnTo>
                  <a:lnTo>
                    <a:pt x="32" y="36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2"/>
                  </a:lnTo>
                  <a:lnTo>
                    <a:pt x="24" y="28"/>
                  </a:lnTo>
                  <a:lnTo>
                    <a:pt x="22" y="24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2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6" name="Freeform 221"/>
            <p:cNvSpPr>
              <a:spLocks/>
            </p:cNvSpPr>
            <p:nvPr/>
          </p:nvSpPr>
          <p:spPr bwMode="auto">
            <a:xfrm>
              <a:off x="444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2 w 26"/>
                <a:gd name="T15" fmla="*/ 42 h 44"/>
                <a:gd name="T16" fmla="*/ 2 w 26"/>
                <a:gd name="T17" fmla="*/ 40 h 44"/>
                <a:gd name="T18" fmla="*/ 2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2 w 26"/>
                <a:gd name="T33" fmla="*/ 10 h 44"/>
                <a:gd name="T34" fmla="*/ 2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2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8 w 26"/>
                <a:gd name="T59" fmla="*/ 0 h 44"/>
                <a:gd name="T60" fmla="*/ 18 w 26"/>
                <a:gd name="T61" fmla="*/ 0 h 44"/>
                <a:gd name="T62" fmla="*/ 26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22"/>
            <p:cNvSpPr>
              <a:spLocks noEditPoints="1"/>
            </p:cNvSpPr>
            <p:nvPr/>
          </p:nvSpPr>
          <p:spPr bwMode="auto">
            <a:xfrm>
              <a:off x="4480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30 w 30"/>
                <a:gd name="T3" fmla="*/ 32 h 46"/>
                <a:gd name="T4" fmla="*/ 28 w 30"/>
                <a:gd name="T5" fmla="*/ 40 h 46"/>
                <a:gd name="T6" fmla="*/ 22 w 30"/>
                <a:gd name="T7" fmla="*/ 44 h 46"/>
                <a:gd name="T8" fmla="*/ 16 w 30"/>
                <a:gd name="T9" fmla="*/ 46 h 46"/>
                <a:gd name="T10" fmla="*/ 8 w 30"/>
                <a:gd name="T11" fmla="*/ 44 h 46"/>
                <a:gd name="T12" fmla="*/ 4 w 30"/>
                <a:gd name="T13" fmla="*/ 40 h 46"/>
                <a:gd name="T14" fmla="*/ 2 w 30"/>
                <a:gd name="T15" fmla="*/ 34 h 46"/>
                <a:gd name="T16" fmla="*/ 0 w 30"/>
                <a:gd name="T17" fmla="*/ 24 h 46"/>
                <a:gd name="T18" fmla="*/ 2 w 30"/>
                <a:gd name="T19" fmla="*/ 14 h 46"/>
                <a:gd name="T20" fmla="*/ 4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8 w 30"/>
                <a:gd name="T29" fmla="*/ 6 h 46"/>
                <a:gd name="T30" fmla="*/ 30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4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6 w 30"/>
                <a:gd name="T47" fmla="*/ 6 h 46"/>
                <a:gd name="T48" fmla="*/ 12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2 w 30"/>
                <a:gd name="T61" fmla="*/ 40 h 46"/>
                <a:gd name="T62" fmla="*/ 16 w 30"/>
                <a:gd name="T63" fmla="*/ 42 h 46"/>
                <a:gd name="T64" fmla="*/ 18 w 30"/>
                <a:gd name="T65" fmla="*/ 40 h 46"/>
                <a:gd name="T66" fmla="*/ 22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30" y="32"/>
                  </a:lnTo>
                  <a:lnTo>
                    <a:pt x="28" y="40"/>
                  </a:lnTo>
                  <a:lnTo>
                    <a:pt x="22" y="44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Freeform 223"/>
            <p:cNvSpPr>
              <a:spLocks noEditPoints="1"/>
            </p:cNvSpPr>
            <p:nvPr/>
          </p:nvSpPr>
          <p:spPr bwMode="auto">
            <a:xfrm>
              <a:off x="4516" y="2138"/>
              <a:ext cx="30" cy="46"/>
            </a:xfrm>
            <a:custGeom>
              <a:avLst/>
              <a:gdLst>
                <a:gd name="T0" fmla="*/ 30 w 30"/>
                <a:gd name="T1" fmla="*/ 24 h 46"/>
                <a:gd name="T2" fmla="*/ 28 w 30"/>
                <a:gd name="T3" fmla="*/ 32 h 46"/>
                <a:gd name="T4" fmla="*/ 26 w 30"/>
                <a:gd name="T5" fmla="*/ 40 h 46"/>
                <a:gd name="T6" fmla="*/ 22 w 30"/>
                <a:gd name="T7" fmla="*/ 44 h 46"/>
                <a:gd name="T8" fmla="*/ 14 w 30"/>
                <a:gd name="T9" fmla="*/ 46 h 46"/>
                <a:gd name="T10" fmla="*/ 8 w 30"/>
                <a:gd name="T11" fmla="*/ 44 h 46"/>
                <a:gd name="T12" fmla="*/ 2 w 30"/>
                <a:gd name="T13" fmla="*/ 40 h 46"/>
                <a:gd name="T14" fmla="*/ 0 w 30"/>
                <a:gd name="T15" fmla="*/ 34 h 46"/>
                <a:gd name="T16" fmla="*/ 0 w 30"/>
                <a:gd name="T17" fmla="*/ 24 h 46"/>
                <a:gd name="T18" fmla="*/ 0 w 30"/>
                <a:gd name="T19" fmla="*/ 14 h 46"/>
                <a:gd name="T20" fmla="*/ 2 w 30"/>
                <a:gd name="T21" fmla="*/ 8 h 46"/>
                <a:gd name="T22" fmla="*/ 8 w 30"/>
                <a:gd name="T23" fmla="*/ 2 h 46"/>
                <a:gd name="T24" fmla="*/ 16 w 30"/>
                <a:gd name="T25" fmla="*/ 0 h 46"/>
                <a:gd name="T26" fmla="*/ 22 w 30"/>
                <a:gd name="T27" fmla="*/ 2 h 46"/>
                <a:gd name="T28" fmla="*/ 26 w 30"/>
                <a:gd name="T29" fmla="*/ 6 h 46"/>
                <a:gd name="T30" fmla="*/ 28 w 30"/>
                <a:gd name="T31" fmla="*/ 14 h 46"/>
                <a:gd name="T32" fmla="*/ 30 w 30"/>
                <a:gd name="T33" fmla="*/ 24 h 46"/>
                <a:gd name="T34" fmla="*/ 24 w 30"/>
                <a:gd name="T35" fmla="*/ 24 h 46"/>
                <a:gd name="T36" fmla="*/ 24 w 30"/>
                <a:gd name="T37" fmla="*/ 18 h 46"/>
                <a:gd name="T38" fmla="*/ 22 w 30"/>
                <a:gd name="T39" fmla="*/ 14 h 46"/>
                <a:gd name="T40" fmla="*/ 22 w 30"/>
                <a:gd name="T41" fmla="*/ 10 h 46"/>
                <a:gd name="T42" fmla="*/ 20 w 30"/>
                <a:gd name="T43" fmla="*/ 8 h 46"/>
                <a:gd name="T44" fmla="*/ 18 w 30"/>
                <a:gd name="T45" fmla="*/ 6 h 46"/>
                <a:gd name="T46" fmla="*/ 14 w 30"/>
                <a:gd name="T47" fmla="*/ 6 h 46"/>
                <a:gd name="T48" fmla="*/ 10 w 30"/>
                <a:gd name="T49" fmla="*/ 8 h 46"/>
                <a:gd name="T50" fmla="*/ 8 w 30"/>
                <a:gd name="T51" fmla="*/ 10 h 46"/>
                <a:gd name="T52" fmla="*/ 6 w 30"/>
                <a:gd name="T53" fmla="*/ 16 h 46"/>
                <a:gd name="T54" fmla="*/ 6 w 30"/>
                <a:gd name="T55" fmla="*/ 24 h 46"/>
                <a:gd name="T56" fmla="*/ 6 w 30"/>
                <a:gd name="T57" fmla="*/ 32 h 46"/>
                <a:gd name="T58" fmla="*/ 8 w 30"/>
                <a:gd name="T59" fmla="*/ 38 h 46"/>
                <a:gd name="T60" fmla="*/ 10 w 30"/>
                <a:gd name="T61" fmla="*/ 40 h 46"/>
                <a:gd name="T62" fmla="*/ 14 w 30"/>
                <a:gd name="T63" fmla="*/ 42 h 46"/>
                <a:gd name="T64" fmla="*/ 18 w 30"/>
                <a:gd name="T65" fmla="*/ 40 h 46"/>
                <a:gd name="T66" fmla="*/ 20 w 30"/>
                <a:gd name="T67" fmla="*/ 38 h 46"/>
                <a:gd name="T68" fmla="*/ 22 w 30"/>
                <a:gd name="T69" fmla="*/ 36 h 46"/>
                <a:gd name="T70" fmla="*/ 24 w 30"/>
                <a:gd name="T71" fmla="*/ 32 h 46"/>
                <a:gd name="T72" fmla="*/ 24 w 30"/>
                <a:gd name="T73" fmla="*/ 28 h 46"/>
                <a:gd name="T74" fmla="*/ 24 w 30"/>
                <a:gd name="T75" fmla="*/ 24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" h="46">
                  <a:moveTo>
                    <a:pt x="30" y="24"/>
                  </a:moveTo>
                  <a:lnTo>
                    <a:pt x="30" y="24"/>
                  </a:lnTo>
                  <a:lnTo>
                    <a:pt x="28" y="32"/>
                  </a:lnTo>
                  <a:lnTo>
                    <a:pt x="26" y="40"/>
                  </a:lnTo>
                  <a:lnTo>
                    <a:pt x="22" y="44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30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4" y="42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9" name="Freeform 224"/>
            <p:cNvSpPr>
              <a:spLocks noEditPoints="1"/>
            </p:cNvSpPr>
            <p:nvPr/>
          </p:nvSpPr>
          <p:spPr bwMode="auto">
            <a:xfrm>
              <a:off x="4550" y="2138"/>
              <a:ext cx="46" cy="46"/>
            </a:xfrm>
            <a:custGeom>
              <a:avLst/>
              <a:gdLst>
                <a:gd name="T0" fmla="*/ 18 w 46"/>
                <a:gd name="T1" fmla="*/ 18 h 46"/>
                <a:gd name="T2" fmla="*/ 16 w 46"/>
                <a:gd name="T3" fmla="*/ 20 h 46"/>
                <a:gd name="T4" fmla="*/ 10 w 46"/>
                <a:gd name="T5" fmla="*/ 24 h 46"/>
                <a:gd name="T6" fmla="*/ 6 w 46"/>
                <a:gd name="T7" fmla="*/ 24 h 46"/>
                <a:gd name="T8" fmla="*/ 2 w 46"/>
                <a:gd name="T9" fmla="*/ 18 h 46"/>
                <a:gd name="T10" fmla="*/ 0 w 46"/>
                <a:gd name="T11" fmla="*/ 12 h 46"/>
                <a:gd name="T12" fmla="*/ 2 w 46"/>
                <a:gd name="T13" fmla="*/ 4 h 46"/>
                <a:gd name="T14" fmla="*/ 6 w 46"/>
                <a:gd name="T15" fmla="*/ 2 h 46"/>
                <a:gd name="T16" fmla="*/ 14 w 46"/>
                <a:gd name="T17" fmla="*/ 2 h 46"/>
                <a:gd name="T18" fmla="*/ 18 w 46"/>
                <a:gd name="T19" fmla="*/ 4 h 46"/>
                <a:gd name="T20" fmla="*/ 20 w 46"/>
                <a:gd name="T21" fmla="*/ 12 h 46"/>
                <a:gd name="T22" fmla="*/ 10 w 46"/>
                <a:gd name="T23" fmla="*/ 46 h 46"/>
                <a:gd name="T24" fmla="*/ 8 w 46"/>
                <a:gd name="T25" fmla="*/ 46 h 46"/>
                <a:gd name="T26" fmla="*/ 8 w 46"/>
                <a:gd name="T27" fmla="*/ 46 h 46"/>
                <a:gd name="T28" fmla="*/ 6 w 46"/>
                <a:gd name="T29" fmla="*/ 46 h 46"/>
                <a:gd name="T30" fmla="*/ 6 w 46"/>
                <a:gd name="T31" fmla="*/ 46 h 46"/>
                <a:gd name="T32" fmla="*/ 6 w 46"/>
                <a:gd name="T33" fmla="*/ 44 h 46"/>
                <a:gd name="T34" fmla="*/ 36 w 46"/>
                <a:gd name="T35" fmla="*/ 0 h 46"/>
                <a:gd name="T36" fmla="*/ 36 w 46"/>
                <a:gd name="T37" fmla="*/ 0 h 46"/>
                <a:gd name="T38" fmla="*/ 38 w 46"/>
                <a:gd name="T39" fmla="*/ 0 h 46"/>
                <a:gd name="T40" fmla="*/ 40 w 46"/>
                <a:gd name="T41" fmla="*/ 0 h 46"/>
                <a:gd name="T42" fmla="*/ 40 w 46"/>
                <a:gd name="T43" fmla="*/ 2 h 46"/>
                <a:gd name="T44" fmla="*/ 10 w 46"/>
                <a:gd name="T45" fmla="*/ 46 h 46"/>
                <a:gd name="T46" fmla="*/ 14 w 46"/>
                <a:gd name="T47" fmla="*/ 10 h 46"/>
                <a:gd name="T48" fmla="*/ 14 w 46"/>
                <a:gd name="T49" fmla="*/ 6 h 46"/>
                <a:gd name="T50" fmla="*/ 10 w 46"/>
                <a:gd name="T51" fmla="*/ 4 h 46"/>
                <a:gd name="T52" fmla="*/ 8 w 46"/>
                <a:gd name="T53" fmla="*/ 6 h 46"/>
                <a:gd name="T54" fmla="*/ 6 w 46"/>
                <a:gd name="T55" fmla="*/ 10 h 46"/>
                <a:gd name="T56" fmla="*/ 6 w 46"/>
                <a:gd name="T57" fmla="*/ 12 h 46"/>
                <a:gd name="T58" fmla="*/ 6 w 46"/>
                <a:gd name="T59" fmla="*/ 18 h 46"/>
                <a:gd name="T60" fmla="*/ 8 w 46"/>
                <a:gd name="T61" fmla="*/ 20 h 46"/>
                <a:gd name="T62" fmla="*/ 12 w 46"/>
                <a:gd name="T63" fmla="*/ 20 h 46"/>
                <a:gd name="T64" fmla="*/ 14 w 46"/>
                <a:gd name="T65" fmla="*/ 18 h 46"/>
                <a:gd name="T66" fmla="*/ 14 w 46"/>
                <a:gd name="T67" fmla="*/ 12 h 46"/>
                <a:gd name="T68" fmla="*/ 46 w 46"/>
                <a:gd name="T69" fmla="*/ 34 h 46"/>
                <a:gd name="T70" fmla="*/ 42 w 46"/>
                <a:gd name="T71" fmla="*/ 42 h 46"/>
                <a:gd name="T72" fmla="*/ 40 w 46"/>
                <a:gd name="T73" fmla="*/ 44 h 46"/>
                <a:gd name="T74" fmla="*/ 32 w 46"/>
                <a:gd name="T75" fmla="*/ 46 h 46"/>
                <a:gd name="T76" fmla="*/ 28 w 46"/>
                <a:gd name="T77" fmla="*/ 42 h 46"/>
                <a:gd name="T78" fmla="*/ 26 w 46"/>
                <a:gd name="T79" fmla="*/ 34 h 46"/>
                <a:gd name="T80" fmla="*/ 26 w 46"/>
                <a:gd name="T81" fmla="*/ 30 h 46"/>
                <a:gd name="T82" fmla="*/ 32 w 46"/>
                <a:gd name="T83" fmla="*/ 24 h 46"/>
                <a:gd name="T84" fmla="*/ 36 w 46"/>
                <a:gd name="T85" fmla="*/ 22 h 46"/>
                <a:gd name="T86" fmla="*/ 44 w 46"/>
                <a:gd name="T87" fmla="*/ 26 h 46"/>
                <a:gd name="T88" fmla="*/ 44 w 46"/>
                <a:gd name="T89" fmla="*/ 30 h 46"/>
                <a:gd name="T90" fmla="*/ 40 w 46"/>
                <a:gd name="T91" fmla="*/ 34 h 46"/>
                <a:gd name="T92" fmla="*/ 40 w 46"/>
                <a:gd name="T93" fmla="*/ 32 h 46"/>
                <a:gd name="T94" fmla="*/ 38 w 46"/>
                <a:gd name="T95" fmla="*/ 28 h 46"/>
                <a:gd name="T96" fmla="*/ 36 w 46"/>
                <a:gd name="T97" fmla="*/ 26 h 46"/>
                <a:gd name="T98" fmla="*/ 32 w 46"/>
                <a:gd name="T99" fmla="*/ 28 h 46"/>
                <a:gd name="T100" fmla="*/ 32 w 46"/>
                <a:gd name="T101" fmla="*/ 30 h 46"/>
                <a:gd name="T102" fmla="*/ 32 w 46"/>
                <a:gd name="T103" fmla="*/ 38 h 46"/>
                <a:gd name="T104" fmla="*/ 32 w 46"/>
                <a:gd name="T105" fmla="*/ 40 h 46"/>
                <a:gd name="T106" fmla="*/ 36 w 46"/>
                <a:gd name="T107" fmla="*/ 42 h 46"/>
                <a:gd name="T108" fmla="*/ 38 w 46"/>
                <a:gd name="T109" fmla="*/ 42 h 46"/>
                <a:gd name="T110" fmla="*/ 40 w 46"/>
                <a:gd name="T111" fmla="*/ 38 h 46"/>
                <a:gd name="T112" fmla="*/ 40 w 46"/>
                <a:gd name="T113" fmla="*/ 34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6" h="46">
                  <a:moveTo>
                    <a:pt x="20" y="12"/>
                  </a:moveTo>
                  <a:lnTo>
                    <a:pt x="20" y="12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20" y="12"/>
                  </a:lnTo>
                  <a:close/>
                  <a:moveTo>
                    <a:pt x="10" y="46"/>
                  </a:move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6" y="4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10" y="46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4" y="12"/>
                  </a:lnTo>
                  <a:close/>
                  <a:moveTo>
                    <a:pt x="46" y="34"/>
                  </a:moveTo>
                  <a:lnTo>
                    <a:pt x="46" y="34"/>
                  </a:lnTo>
                  <a:lnTo>
                    <a:pt x="44" y="38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2" y="24"/>
                  </a:lnTo>
                  <a:lnTo>
                    <a:pt x="36" y="22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6" y="34"/>
                  </a:lnTo>
                  <a:close/>
                  <a:moveTo>
                    <a:pt x="40" y="34"/>
                  </a:moveTo>
                  <a:lnTo>
                    <a:pt x="40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Freeform 225"/>
            <p:cNvSpPr>
              <a:spLocks/>
            </p:cNvSpPr>
            <p:nvPr/>
          </p:nvSpPr>
          <p:spPr bwMode="auto">
            <a:xfrm>
              <a:off x="2768" y="2140"/>
              <a:ext cx="26" cy="44"/>
            </a:xfrm>
            <a:custGeom>
              <a:avLst/>
              <a:gdLst>
                <a:gd name="T0" fmla="*/ 26 w 26"/>
                <a:gd name="T1" fmla="*/ 40 h 44"/>
                <a:gd name="T2" fmla="*/ 26 w 26"/>
                <a:gd name="T3" fmla="*/ 42 h 44"/>
                <a:gd name="T4" fmla="*/ 26 w 26"/>
                <a:gd name="T5" fmla="*/ 42 h 44"/>
                <a:gd name="T6" fmla="*/ 26 w 26"/>
                <a:gd name="T7" fmla="*/ 44 h 44"/>
                <a:gd name="T8" fmla="*/ 2 w 26"/>
                <a:gd name="T9" fmla="*/ 44 h 44"/>
                <a:gd name="T10" fmla="*/ 2 w 26"/>
                <a:gd name="T11" fmla="*/ 44 h 44"/>
                <a:gd name="T12" fmla="*/ 2 w 26"/>
                <a:gd name="T13" fmla="*/ 42 h 44"/>
                <a:gd name="T14" fmla="*/ 0 w 26"/>
                <a:gd name="T15" fmla="*/ 42 h 44"/>
                <a:gd name="T16" fmla="*/ 0 w 26"/>
                <a:gd name="T17" fmla="*/ 40 h 44"/>
                <a:gd name="T18" fmla="*/ 0 w 26"/>
                <a:gd name="T19" fmla="*/ 40 h 44"/>
                <a:gd name="T20" fmla="*/ 2 w 26"/>
                <a:gd name="T21" fmla="*/ 40 h 44"/>
                <a:gd name="T22" fmla="*/ 2 w 26"/>
                <a:gd name="T23" fmla="*/ 38 h 44"/>
                <a:gd name="T24" fmla="*/ 2 w 26"/>
                <a:gd name="T25" fmla="*/ 38 h 44"/>
                <a:gd name="T26" fmla="*/ 12 w 26"/>
                <a:gd name="T27" fmla="*/ 6 h 44"/>
                <a:gd name="T28" fmla="*/ 2 w 26"/>
                <a:gd name="T29" fmla="*/ 10 h 44"/>
                <a:gd name="T30" fmla="*/ 2 w 26"/>
                <a:gd name="T31" fmla="*/ 10 h 44"/>
                <a:gd name="T32" fmla="*/ 0 w 26"/>
                <a:gd name="T33" fmla="*/ 10 h 44"/>
                <a:gd name="T34" fmla="*/ 0 w 26"/>
                <a:gd name="T35" fmla="*/ 10 h 44"/>
                <a:gd name="T36" fmla="*/ 0 w 26"/>
                <a:gd name="T37" fmla="*/ 8 h 44"/>
                <a:gd name="T38" fmla="*/ 0 w 26"/>
                <a:gd name="T39" fmla="*/ 8 h 44"/>
                <a:gd name="T40" fmla="*/ 0 w 26"/>
                <a:gd name="T41" fmla="*/ 8 h 44"/>
                <a:gd name="T42" fmla="*/ 2 w 26"/>
                <a:gd name="T43" fmla="*/ 6 h 44"/>
                <a:gd name="T44" fmla="*/ 12 w 26"/>
                <a:gd name="T45" fmla="*/ 0 h 44"/>
                <a:gd name="T46" fmla="*/ 12 w 26"/>
                <a:gd name="T47" fmla="*/ 0 h 44"/>
                <a:gd name="T48" fmla="*/ 12 w 26"/>
                <a:gd name="T49" fmla="*/ 0 h 44"/>
                <a:gd name="T50" fmla="*/ 14 w 26"/>
                <a:gd name="T51" fmla="*/ 0 h 44"/>
                <a:gd name="T52" fmla="*/ 14 w 26"/>
                <a:gd name="T53" fmla="*/ 0 h 44"/>
                <a:gd name="T54" fmla="*/ 16 w 26"/>
                <a:gd name="T55" fmla="*/ 0 h 44"/>
                <a:gd name="T56" fmla="*/ 16 w 26"/>
                <a:gd name="T57" fmla="*/ 0 h 44"/>
                <a:gd name="T58" fmla="*/ 16 w 26"/>
                <a:gd name="T59" fmla="*/ 0 h 44"/>
                <a:gd name="T60" fmla="*/ 16 w 26"/>
                <a:gd name="T61" fmla="*/ 0 h 44"/>
                <a:gd name="T62" fmla="*/ 24 w 26"/>
                <a:gd name="T63" fmla="*/ 38 h 44"/>
                <a:gd name="T64" fmla="*/ 26 w 26"/>
                <a:gd name="T65" fmla="*/ 38 h 44"/>
                <a:gd name="T66" fmla="*/ 26 w 26"/>
                <a:gd name="T67" fmla="*/ 40 h 44"/>
                <a:gd name="T68" fmla="*/ 26 w 26"/>
                <a:gd name="T69" fmla="*/ 40 h 44"/>
                <a:gd name="T70" fmla="*/ 26 w 26"/>
                <a:gd name="T71" fmla="*/ 40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" h="44"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2" y="38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1" name="Freeform 226"/>
            <p:cNvSpPr>
              <a:spLocks noEditPoints="1"/>
            </p:cNvSpPr>
            <p:nvPr/>
          </p:nvSpPr>
          <p:spPr bwMode="auto">
            <a:xfrm>
              <a:off x="2804" y="2152"/>
              <a:ext cx="8" cy="32"/>
            </a:xfrm>
            <a:custGeom>
              <a:avLst/>
              <a:gdLst>
                <a:gd name="T0" fmla="*/ 8 w 8"/>
                <a:gd name="T1" fmla="*/ 4 h 32"/>
                <a:gd name="T2" fmla="*/ 6 w 8"/>
                <a:gd name="T3" fmla="*/ 6 h 32"/>
                <a:gd name="T4" fmla="*/ 6 w 8"/>
                <a:gd name="T5" fmla="*/ 8 h 32"/>
                <a:gd name="T6" fmla="*/ 6 w 8"/>
                <a:gd name="T7" fmla="*/ 8 h 32"/>
                <a:gd name="T8" fmla="*/ 4 w 8"/>
                <a:gd name="T9" fmla="*/ 8 h 32"/>
                <a:gd name="T10" fmla="*/ 2 w 8"/>
                <a:gd name="T11" fmla="*/ 8 h 32"/>
                <a:gd name="T12" fmla="*/ 0 w 8"/>
                <a:gd name="T13" fmla="*/ 8 h 32"/>
                <a:gd name="T14" fmla="*/ 0 w 8"/>
                <a:gd name="T15" fmla="*/ 6 h 32"/>
                <a:gd name="T16" fmla="*/ 0 w 8"/>
                <a:gd name="T17" fmla="*/ 4 h 32"/>
                <a:gd name="T18" fmla="*/ 0 w 8"/>
                <a:gd name="T19" fmla="*/ 2 h 32"/>
                <a:gd name="T20" fmla="*/ 0 w 8"/>
                <a:gd name="T21" fmla="*/ 2 h 32"/>
                <a:gd name="T22" fmla="*/ 2 w 8"/>
                <a:gd name="T23" fmla="*/ 0 h 32"/>
                <a:gd name="T24" fmla="*/ 4 w 8"/>
                <a:gd name="T25" fmla="*/ 0 h 32"/>
                <a:gd name="T26" fmla="*/ 6 w 8"/>
                <a:gd name="T27" fmla="*/ 0 h 32"/>
                <a:gd name="T28" fmla="*/ 6 w 8"/>
                <a:gd name="T29" fmla="*/ 2 h 32"/>
                <a:gd name="T30" fmla="*/ 6 w 8"/>
                <a:gd name="T31" fmla="*/ 2 h 32"/>
                <a:gd name="T32" fmla="*/ 8 w 8"/>
                <a:gd name="T33" fmla="*/ 4 h 32"/>
                <a:gd name="T34" fmla="*/ 8 w 8"/>
                <a:gd name="T35" fmla="*/ 28 h 32"/>
                <a:gd name="T36" fmla="*/ 6 w 8"/>
                <a:gd name="T37" fmla="*/ 30 h 32"/>
                <a:gd name="T38" fmla="*/ 6 w 8"/>
                <a:gd name="T39" fmla="*/ 30 h 32"/>
                <a:gd name="T40" fmla="*/ 6 w 8"/>
                <a:gd name="T41" fmla="*/ 32 h 32"/>
                <a:gd name="T42" fmla="*/ 4 w 8"/>
                <a:gd name="T43" fmla="*/ 32 h 32"/>
                <a:gd name="T44" fmla="*/ 2 w 8"/>
                <a:gd name="T45" fmla="*/ 32 h 32"/>
                <a:gd name="T46" fmla="*/ 0 w 8"/>
                <a:gd name="T47" fmla="*/ 30 h 32"/>
                <a:gd name="T48" fmla="*/ 0 w 8"/>
                <a:gd name="T49" fmla="*/ 30 h 32"/>
                <a:gd name="T50" fmla="*/ 0 w 8"/>
                <a:gd name="T51" fmla="*/ 28 h 32"/>
                <a:gd name="T52" fmla="*/ 0 w 8"/>
                <a:gd name="T53" fmla="*/ 26 h 32"/>
                <a:gd name="T54" fmla="*/ 0 w 8"/>
                <a:gd name="T55" fmla="*/ 24 h 32"/>
                <a:gd name="T56" fmla="*/ 2 w 8"/>
                <a:gd name="T57" fmla="*/ 24 h 32"/>
                <a:gd name="T58" fmla="*/ 4 w 8"/>
                <a:gd name="T59" fmla="*/ 24 h 32"/>
                <a:gd name="T60" fmla="*/ 6 w 8"/>
                <a:gd name="T61" fmla="*/ 24 h 32"/>
                <a:gd name="T62" fmla="*/ 6 w 8"/>
                <a:gd name="T63" fmla="*/ 24 h 32"/>
                <a:gd name="T64" fmla="*/ 6 w 8"/>
                <a:gd name="T65" fmla="*/ 26 h 32"/>
                <a:gd name="T66" fmla="*/ 8 w 8"/>
                <a:gd name="T67" fmla="*/ 28 h 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2">
                  <a:moveTo>
                    <a:pt x="8" y="4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2" name="Freeform 227"/>
            <p:cNvSpPr>
              <a:spLocks/>
            </p:cNvSpPr>
            <p:nvPr/>
          </p:nvSpPr>
          <p:spPr bwMode="auto">
            <a:xfrm>
              <a:off x="2820" y="2138"/>
              <a:ext cx="28" cy="46"/>
            </a:xfrm>
            <a:custGeom>
              <a:avLst/>
              <a:gdLst>
                <a:gd name="T0" fmla="*/ 28 w 28"/>
                <a:gd name="T1" fmla="*/ 42 h 46"/>
                <a:gd name="T2" fmla="*/ 28 w 28"/>
                <a:gd name="T3" fmla="*/ 44 h 46"/>
                <a:gd name="T4" fmla="*/ 28 w 28"/>
                <a:gd name="T5" fmla="*/ 44 h 46"/>
                <a:gd name="T6" fmla="*/ 26 w 28"/>
                <a:gd name="T7" fmla="*/ 46 h 46"/>
                <a:gd name="T8" fmla="*/ 2 w 28"/>
                <a:gd name="T9" fmla="*/ 46 h 46"/>
                <a:gd name="T10" fmla="*/ 2 w 28"/>
                <a:gd name="T11" fmla="*/ 46 h 46"/>
                <a:gd name="T12" fmla="*/ 0 w 28"/>
                <a:gd name="T13" fmla="*/ 44 h 46"/>
                <a:gd name="T14" fmla="*/ 0 w 28"/>
                <a:gd name="T15" fmla="*/ 44 h 46"/>
                <a:gd name="T16" fmla="*/ 0 w 28"/>
                <a:gd name="T17" fmla="*/ 42 h 46"/>
                <a:gd name="T18" fmla="*/ 0 w 28"/>
                <a:gd name="T19" fmla="*/ 42 h 46"/>
                <a:gd name="T20" fmla="*/ 0 w 28"/>
                <a:gd name="T21" fmla="*/ 40 h 46"/>
                <a:gd name="T22" fmla="*/ 0 w 28"/>
                <a:gd name="T23" fmla="*/ 40 h 46"/>
                <a:gd name="T24" fmla="*/ 2 w 28"/>
                <a:gd name="T25" fmla="*/ 40 h 46"/>
                <a:gd name="T26" fmla="*/ 10 w 28"/>
                <a:gd name="T27" fmla="*/ 30 h 46"/>
                <a:gd name="T28" fmla="*/ 16 w 28"/>
                <a:gd name="T29" fmla="*/ 24 h 46"/>
                <a:gd name="T30" fmla="*/ 18 w 28"/>
                <a:gd name="T31" fmla="*/ 20 h 46"/>
                <a:gd name="T32" fmla="*/ 20 w 28"/>
                <a:gd name="T33" fmla="*/ 16 h 46"/>
                <a:gd name="T34" fmla="*/ 20 w 28"/>
                <a:gd name="T35" fmla="*/ 14 h 46"/>
                <a:gd name="T36" fmla="*/ 18 w 28"/>
                <a:gd name="T37" fmla="*/ 10 h 46"/>
                <a:gd name="T38" fmla="*/ 18 w 28"/>
                <a:gd name="T39" fmla="*/ 8 h 46"/>
                <a:gd name="T40" fmla="*/ 16 w 28"/>
                <a:gd name="T41" fmla="*/ 6 h 46"/>
                <a:gd name="T42" fmla="*/ 12 w 28"/>
                <a:gd name="T43" fmla="*/ 6 h 46"/>
                <a:gd name="T44" fmla="*/ 8 w 28"/>
                <a:gd name="T45" fmla="*/ 6 h 46"/>
                <a:gd name="T46" fmla="*/ 6 w 28"/>
                <a:gd name="T47" fmla="*/ 8 h 46"/>
                <a:gd name="T48" fmla="*/ 4 w 28"/>
                <a:gd name="T49" fmla="*/ 10 h 46"/>
                <a:gd name="T50" fmla="*/ 2 w 28"/>
                <a:gd name="T51" fmla="*/ 10 h 46"/>
                <a:gd name="T52" fmla="*/ 2 w 28"/>
                <a:gd name="T53" fmla="*/ 10 h 46"/>
                <a:gd name="T54" fmla="*/ 2 w 28"/>
                <a:gd name="T55" fmla="*/ 10 h 46"/>
                <a:gd name="T56" fmla="*/ 0 w 28"/>
                <a:gd name="T57" fmla="*/ 8 h 46"/>
                <a:gd name="T58" fmla="*/ 0 w 28"/>
                <a:gd name="T59" fmla="*/ 8 h 46"/>
                <a:gd name="T60" fmla="*/ 0 w 28"/>
                <a:gd name="T61" fmla="*/ 6 h 46"/>
                <a:gd name="T62" fmla="*/ 2 w 28"/>
                <a:gd name="T63" fmla="*/ 6 h 46"/>
                <a:gd name="T64" fmla="*/ 2 w 28"/>
                <a:gd name="T65" fmla="*/ 6 h 46"/>
                <a:gd name="T66" fmla="*/ 2 w 28"/>
                <a:gd name="T67" fmla="*/ 4 h 46"/>
                <a:gd name="T68" fmla="*/ 4 w 28"/>
                <a:gd name="T69" fmla="*/ 4 h 46"/>
                <a:gd name="T70" fmla="*/ 6 w 28"/>
                <a:gd name="T71" fmla="*/ 2 h 46"/>
                <a:gd name="T72" fmla="*/ 8 w 28"/>
                <a:gd name="T73" fmla="*/ 2 h 46"/>
                <a:gd name="T74" fmla="*/ 12 w 28"/>
                <a:gd name="T75" fmla="*/ 0 h 46"/>
                <a:gd name="T76" fmla="*/ 18 w 28"/>
                <a:gd name="T77" fmla="*/ 2 h 46"/>
                <a:gd name="T78" fmla="*/ 22 w 28"/>
                <a:gd name="T79" fmla="*/ 4 h 46"/>
                <a:gd name="T80" fmla="*/ 24 w 28"/>
                <a:gd name="T81" fmla="*/ 8 h 46"/>
                <a:gd name="T82" fmla="*/ 26 w 28"/>
                <a:gd name="T83" fmla="*/ 12 h 46"/>
                <a:gd name="T84" fmla="*/ 26 w 28"/>
                <a:gd name="T85" fmla="*/ 16 h 46"/>
                <a:gd name="T86" fmla="*/ 24 w 28"/>
                <a:gd name="T87" fmla="*/ 20 h 46"/>
                <a:gd name="T88" fmla="*/ 20 w 28"/>
                <a:gd name="T89" fmla="*/ 26 h 46"/>
                <a:gd name="T90" fmla="*/ 8 w 28"/>
                <a:gd name="T91" fmla="*/ 40 h 46"/>
                <a:gd name="T92" fmla="*/ 26 w 28"/>
                <a:gd name="T93" fmla="*/ 40 h 46"/>
                <a:gd name="T94" fmla="*/ 26 w 28"/>
                <a:gd name="T95" fmla="*/ 40 h 46"/>
                <a:gd name="T96" fmla="*/ 28 w 28"/>
                <a:gd name="T97" fmla="*/ 40 h 46"/>
                <a:gd name="T98" fmla="*/ 28 w 28"/>
                <a:gd name="T99" fmla="*/ 42 h 46"/>
                <a:gd name="T100" fmla="*/ 28 w 28"/>
                <a:gd name="T101" fmla="*/ 42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" h="46">
                  <a:moveTo>
                    <a:pt x="28" y="42"/>
                  </a:moveTo>
                  <a:lnTo>
                    <a:pt x="28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10" y="30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6"/>
                  </a:lnTo>
                  <a:lnTo>
                    <a:pt x="14" y="34"/>
                  </a:lnTo>
                  <a:lnTo>
                    <a:pt x="8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3" name="Freeform 228"/>
            <p:cNvSpPr>
              <a:spLocks/>
            </p:cNvSpPr>
            <p:nvPr/>
          </p:nvSpPr>
          <p:spPr bwMode="auto">
            <a:xfrm>
              <a:off x="2854" y="2138"/>
              <a:ext cx="28" cy="46"/>
            </a:xfrm>
            <a:custGeom>
              <a:avLst/>
              <a:gdLst>
                <a:gd name="T0" fmla="*/ 28 w 28"/>
                <a:gd name="T1" fmla="*/ 38 h 46"/>
                <a:gd name="T2" fmla="*/ 24 w 28"/>
                <a:gd name="T3" fmla="*/ 42 h 46"/>
                <a:gd name="T4" fmla="*/ 12 w 28"/>
                <a:gd name="T5" fmla="*/ 46 h 46"/>
                <a:gd name="T6" fmla="*/ 8 w 28"/>
                <a:gd name="T7" fmla="*/ 46 h 46"/>
                <a:gd name="T8" fmla="*/ 2 w 28"/>
                <a:gd name="T9" fmla="*/ 44 h 46"/>
                <a:gd name="T10" fmla="*/ 2 w 28"/>
                <a:gd name="T11" fmla="*/ 42 h 46"/>
                <a:gd name="T12" fmla="*/ 0 w 28"/>
                <a:gd name="T13" fmla="*/ 42 h 46"/>
                <a:gd name="T14" fmla="*/ 0 w 28"/>
                <a:gd name="T15" fmla="*/ 42 h 46"/>
                <a:gd name="T16" fmla="*/ 0 w 28"/>
                <a:gd name="T17" fmla="*/ 38 h 46"/>
                <a:gd name="T18" fmla="*/ 2 w 28"/>
                <a:gd name="T19" fmla="*/ 38 h 46"/>
                <a:gd name="T20" fmla="*/ 6 w 28"/>
                <a:gd name="T21" fmla="*/ 40 h 46"/>
                <a:gd name="T22" fmla="*/ 8 w 28"/>
                <a:gd name="T23" fmla="*/ 40 h 46"/>
                <a:gd name="T24" fmla="*/ 16 w 28"/>
                <a:gd name="T25" fmla="*/ 40 h 46"/>
                <a:gd name="T26" fmla="*/ 20 w 28"/>
                <a:gd name="T27" fmla="*/ 38 h 46"/>
                <a:gd name="T28" fmla="*/ 22 w 28"/>
                <a:gd name="T29" fmla="*/ 34 h 46"/>
                <a:gd name="T30" fmla="*/ 22 w 28"/>
                <a:gd name="T31" fmla="*/ 30 h 46"/>
                <a:gd name="T32" fmla="*/ 16 w 28"/>
                <a:gd name="T33" fmla="*/ 26 h 46"/>
                <a:gd name="T34" fmla="*/ 6 w 28"/>
                <a:gd name="T35" fmla="*/ 26 h 46"/>
                <a:gd name="T36" fmla="*/ 6 w 28"/>
                <a:gd name="T37" fmla="*/ 26 h 46"/>
                <a:gd name="T38" fmla="*/ 6 w 28"/>
                <a:gd name="T39" fmla="*/ 24 h 46"/>
                <a:gd name="T40" fmla="*/ 6 w 28"/>
                <a:gd name="T41" fmla="*/ 22 h 46"/>
                <a:gd name="T42" fmla="*/ 6 w 28"/>
                <a:gd name="T43" fmla="*/ 22 h 46"/>
                <a:gd name="T44" fmla="*/ 6 w 28"/>
                <a:gd name="T45" fmla="*/ 20 h 46"/>
                <a:gd name="T46" fmla="*/ 10 w 28"/>
                <a:gd name="T47" fmla="*/ 20 h 46"/>
                <a:gd name="T48" fmla="*/ 18 w 28"/>
                <a:gd name="T49" fmla="*/ 18 h 46"/>
                <a:gd name="T50" fmla="*/ 20 w 28"/>
                <a:gd name="T51" fmla="*/ 16 h 46"/>
                <a:gd name="T52" fmla="*/ 20 w 28"/>
                <a:gd name="T53" fmla="*/ 10 h 46"/>
                <a:gd name="T54" fmla="*/ 18 w 28"/>
                <a:gd name="T55" fmla="*/ 8 h 46"/>
                <a:gd name="T56" fmla="*/ 12 w 28"/>
                <a:gd name="T57" fmla="*/ 6 h 46"/>
                <a:gd name="T58" fmla="*/ 10 w 28"/>
                <a:gd name="T59" fmla="*/ 6 h 46"/>
                <a:gd name="T60" fmla="*/ 4 w 28"/>
                <a:gd name="T61" fmla="*/ 8 h 46"/>
                <a:gd name="T62" fmla="*/ 2 w 28"/>
                <a:gd name="T63" fmla="*/ 10 h 46"/>
                <a:gd name="T64" fmla="*/ 2 w 28"/>
                <a:gd name="T65" fmla="*/ 10 h 46"/>
                <a:gd name="T66" fmla="*/ 2 w 28"/>
                <a:gd name="T67" fmla="*/ 8 h 46"/>
                <a:gd name="T68" fmla="*/ 2 w 28"/>
                <a:gd name="T69" fmla="*/ 6 h 46"/>
                <a:gd name="T70" fmla="*/ 2 w 28"/>
                <a:gd name="T71" fmla="*/ 6 h 46"/>
                <a:gd name="T72" fmla="*/ 2 w 28"/>
                <a:gd name="T73" fmla="*/ 4 h 46"/>
                <a:gd name="T74" fmla="*/ 4 w 28"/>
                <a:gd name="T75" fmla="*/ 4 h 46"/>
                <a:gd name="T76" fmla="*/ 10 w 28"/>
                <a:gd name="T77" fmla="*/ 2 h 46"/>
                <a:gd name="T78" fmla="*/ 14 w 28"/>
                <a:gd name="T79" fmla="*/ 0 h 46"/>
                <a:gd name="T80" fmla="*/ 22 w 28"/>
                <a:gd name="T81" fmla="*/ 4 h 46"/>
                <a:gd name="T82" fmla="*/ 26 w 28"/>
                <a:gd name="T83" fmla="*/ 8 h 46"/>
                <a:gd name="T84" fmla="*/ 26 w 28"/>
                <a:gd name="T85" fmla="*/ 16 h 46"/>
                <a:gd name="T86" fmla="*/ 24 w 28"/>
                <a:gd name="T87" fmla="*/ 18 h 46"/>
                <a:gd name="T88" fmla="*/ 18 w 28"/>
                <a:gd name="T89" fmla="*/ 22 h 46"/>
                <a:gd name="T90" fmla="*/ 22 w 28"/>
                <a:gd name="T91" fmla="*/ 24 h 46"/>
                <a:gd name="T92" fmla="*/ 26 w 28"/>
                <a:gd name="T93" fmla="*/ 26 h 46"/>
                <a:gd name="T94" fmla="*/ 28 w 28"/>
                <a:gd name="T95" fmla="*/ 32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" h="46">
                  <a:moveTo>
                    <a:pt x="28" y="32"/>
                  </a:moveTo>
                  <a:lnTo>
                    <a:pt x="28" y="3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0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6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4" name="Freeform 229"/>
            <p:cNvSpPr>
              <a:spLocks noEditPoints="1"/>
            </p:cNvSpPr>
            <p:nvPr/>
          </p:nvSpPr>
          <p:spPr bwMode="auto">
            <a:xfrm>
              <a:off x="2908" y="2140"/>
              <a:ext cx="26" cy="44"/>
            </a:xfrm>
            <a:custGeom>
              <a:avLst/>
              <a:gdLst>
                <a:gd name="T0" fmla="*/ 26 w 26"/>
                <a:gd name="T1" fmla="*/ 12 h 44"/>
                <a:gd name="T2" fmla="*/ 26 w 26"/>
                <a:gd name="T3" fmla="*/ 18 h 44"/>
                <a:gd name="T4" fmla="*/ 22 w 26"/>
                <a:gd name="T5" fmla="*/ 22 h 44"/>
                <a:gd name="T6" fmla="*/ 18 w 26"/>
                <a:gd name="T7" fmla="*/ 26 h 44"/>
                <a:gd name="T8" fmla="*/ 6 w 26"/>
                <a:gd name="T9" fmla="*/ 26 h 44"/>
                <a:gd name="T10" fmla="*/ 6 w 26"/>
                <a:gd name="T11" fmla="*/ 42 h 44"/>
                <a:gd name="T12" fmla="*/ 6 w 26"/>
                <a:gd name="T13" fmla="*/ 42 h 44"/>
                <a:gd name="T14" fmla="*/ 4 w 26"/>
                <a:gd name="T15" fmla="*/ 44 h 44"/>
                <a:gd name="T16" fmla="*/ 4 w 26"/>
                <a:gd name="T17" fmla="*/ 44 h 44"/>
                <a:gd name="T18" fmla="*/ 2 w 26"/>
                <a:gd name="T19" fmla="*/ 44 h 44"/>
                <a:gd name="T20" fmla="*/ 2 w 26"/>
                <a:gd name="T21" fmla="*/ 44 h 44"/>
                <a:gd name="T22" fmla="*/ 0 w 26"/>
                <a:gd name="T23" fmla="*/ 44 h 44"/>
                <a:gd name="T24" fmla="*/ 0 w 26"/>
                <a:gd name="T25" fmla="*/ 42 h 44"/>
                <a:gd name="T26" fmla="*/ 0 w 26"/>
                <a:gd name="T27" fmla="*/ 2 h 44"/>
                <a:gd name="T28" fmla="*/ 0 w 26"/>
                <a:gd name="T29" fmla="*/ 0 h 44"/>
                <a:gd name="T30" fmla="*/ 2 w 26"/>
                <a:gd name="T31" fmla="*/ 0 h 44"/>
                <a:gd name="T32" fmla="*/ 12 w 26"/>
                <a:gd name="T33" fmla="*/ 0 h 44"/>
                <a:gd name="T34" fmla="*/ 14 w 26"/>
                <a:gd name="T35" fmla="*/ 0 h 44"/>
                <a:gd name="T36" fmla="*/ 18 w 26"/>
                <a:gd name="T37" fmla="*/ 0 h 44"/>
                <a:gd name="T38" fmla="*/ 20 w 26"/>
                <a:gd name="T39" fmla="*/ 2 h 44"/>
                <a:gd name="T40" fmla="*/ 24 w 26"/>
                <a:gd name="T41" fmla="*/ 4 h 44"/>
                <a:gd name="T42" fmla="*/ 26 w 26"/>
                <a:gd name="T43" fmla="*/ 8 h 44"/>
                <a:gd name="T44" fmla="*/ 26 w 26"/>
                <a:gd name="T45" fmla="*/ 12 h 44"/>
                <a:gd name="T46" fmla="*/ 20 w 26"/>
                <a:gd name="T47" fmla="*/ 12 h 44"/>
                <a:gd name="T48" fmla="*/ 20 w 26"/>
                <a:gd name="T49" fmla="*/ 8 h 44"/>
                <a:gd name="T50" fmla="*/ 16 w 26"/>
                <a:gd name="T51" fmla="*/ 6 h 44"/>
                <a:gd name="T52" fmla="*/ 14 w 26"/>
                <a:gd name="T53" fmla="*/ 4 h 44"/>
                <a:gd name="T54" fmla="*/ 6 w 26"/>
                <a:gd name="T55" fmla="*/ 4 h 44"/>
                <a:gd name="T56" fmla="*/ 10 w 26"/>
                <a:gd name="T57" fmla="*/ 22 h 44"/>
                <a:gd name="T58" fmla="*/ 16 w 26"/>
                <a:gd name="T59" fmla="*/ 22 h 44"/>
                <a:gd name="T60" fmla="*/ 18 w 26"/>
                <a:gd name="T61" fmla="*/ 20 h 44"/>
                <a:gd name="T62" fmla="*/ 20 w 26"/>
                <a:gd name="T63" fmla="*/ 16 h 44"/>
                <a:gd name="T64" fmla="*/ 20 w 26"/>
                <a:gd name="T65" fmla="*/ 12 h 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" h="44">
                  <a:moveTo>
                    <a:pt x="26" y="12"/>
                  </a:move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5" name="Freeform 230"/>
            <p:cNvSpPr>
              <a:spLocks/>
            </p:cNvSpPr>
            <p:nvPr/>
          </p:nvSpPr>
          <p:spPr bwMode="auto">
            <a:xfrm>
              <a:off x="2944" y="2140"/>
              <a:ext cx="46" cy="44"/>
            </a:xfrm>
            <a:custGeom>
              <a:avLst/>
              <a:gdLst>
                <a:gd name="T0" fmla="*/ 46 w 46"/>
                <a:gd name="T1" fmla="*/ 42 h 44"/>
                <a:gd name="T2" fmla="*/ 46 w 46"/>
                <a:gd name="T3" fmla="*/ 42 h 44"/>
                <a:gd name="T4" fmla="*/ 46 w 46"/>
                <a:gd name="T5" fmla="*/ 44 h 44"/>
                <a:gd name="T6" fmla="*/ 46 w 46"/>
                <a:gd name="T7" fmla="*/ 44 h 44"/>
                <a:gd name="T8" fmla="*/ 44 w 46"/>
                <a:gd name="T9" fmla="*/ 44 h 44"/>
                <a:gd name="T10" fmla="*/ 42 w 46"/>
                <a:gd name="T11" fmla="*/ 44 h 44"/>
                <a:gd name="T12" fmla="*/ 42 w 46"/>
                <a:gd name="T13" fmla="*/ 44 h 44"/>
                <a:gd name="T14" fmla="*/ 42 w 46"/>
                <a:gd name="T15" fmla="*/ 42 h 44"/>
                <a:gd name="T16" fmla="*/ 42 w 46"/>
                <a:gd name="T17" fmla="*/ 4 h 44"/>
                <a:gd name="T18" fmla="*/ 26 w 46"/>
                <a:gd name="T19" fmla="*/ 42 h 44"/>
                <a:gd name="T20" fmla="*/ 26 w 46"/>
                <a:gd name="T21" fmla="*/ 42 h 44"/>
                <a:gd name="T22" fmla="*/ 24 w 46"/>
                <a:gd name="T23" fmla="*/ 44 h 44"/>
                <a:gd name="T24" fmla="*/ 24 w 46"/>
                <a:gd name="T25" fmla="*/ 44 h 44"/>
                <a:gd name="T26" fmla="*/ 22 w 46"/>
                <a:gd name="T27" fmla="*/ 44 h 44"/>
                <a:gd name="T28" fmla="*/ 22 w 46"/>
                <a:gd name="T29" fmla="*/ 44 h 44"/>
                <a:gd name="T30" fmla="*/ 20 w 46"/>
                <a:gd name="T31" fmla="*/ 44 h 44"/>
                <a:gd name="T32" fmla="*/ 20 w 46"/>
                <a:gd name="T33" fmla="*/ 42 h 44"/>
                <a:gd name="T34" fmla="*/ 20 w 46"/>
                <a:gd name="T35" fmla="*/ 42 h 44"/>
                <a:gd name="T36" fmla="*/ 6 w 46"/>
                <a:gd name="T37" fmla="*/ 4 h 44"/>
                <a:gd name="T38" fmla="*/ 6 w 46"/>
                <a:gd name="T39" fmla="*/ 42 h 44"/>
                <a:gd name="T40" fmla="*/ 6 w 46"/>
                <a:gd name="T41" fmla="*/ 42 h 44"/>
                <a:gd name="T42" fmla="*/ 4 w 46"/>
                <a:gd name="T43" fmla="*/ 44 h 44"/>
                <a:gd name="T44" fmla="*/ 4 w 46"/>
                <a:gd name="T45" fmla="*/ 44 h 44"/>
                <a:gd name="T46" fmla="*/ 2 w 46"/>
                <a:gd name="T47" fmla="*/ 44 h 44"/>
                <a:gd name="T48" fmla="*/ 0 w 46"/>
                <a:gd name="T49" fmla="*/ 44 h 44"/>
                <a:gd name="T50" fmla="*/ 0 w 46"/>
                <a:gd name="T51" fmla="*/ 44 h 44"/>
                <a:gd name="T52" fmla="*/ 0 w 46"/>
                <a:gd name="T53" fmla="*/ 42 h 44"/>
                <a:gd name="T54" fmla="*/ 0 w 46"/>
                <a:gd name="T55" fmla="*/ 2 h 44"/>
                <a:gd name="T56" fmla="*/ 0 w 46"/>
                <a:gd name="T57" fmla="*/ 0 h 44"/>
                <a:gd name="T58" fmla="*/ 2 w 46"/>
                <a:gd name="T59" fmla="*/ 0 h 44"/>
                <a:gd name="T60" fmla="*/ 6 w 46"/>
                <a:gd name="T61" fmla="*/ 0 h 44"/>
                <a:gd name="T62" fmla="*/ 8 w 46"/>
                <a:gd name="T63" fmla="*/ 0 h 44"/>
                <a:gd name="T64" fmla="*/ 8 w 46"/>
                <a:gd name="T65" fmla="*/ 0 h 44"/>
                <a:gd name="T66" fmla="*/ 10 w 46"/>
                <a:gd name="T67" fmla="*/ 2 h 44"/>
                <a:gd name="T68" fmla="*/ 22 w 46"/>
                <a:gd name="T69" fmla="*/ 34 h 44"/>
                <a:gd name="T70" fmla="*/ 36 w 46"/>
                <a:gd name="T71" fmla="*/ 4 h 44"/>
                <a:gd name="T72" fmla="*/ 36 w 46"/>
                <a:gd name="T73" fmla="*/ 2 h 44"/>
                <a:gd name="T74" fmla="*/ 38 w 46"/>
                <a:gd name="T75" fmla="*/ 0 h 44"/>
                <a:gd name="T76" fmla="*/ 40 w 46"/>
                <a:gd name="T77" fmla="*/ 0 h 44"/>
                <a:gd name="T78" fmla="*/ 40 w 46"/>
                <a:gd name="T79" fmla="*/ 0 h 44"/>
                <a:gd name="T80" fmla="*/ 44 w 46"/>
                <a:gd name="T81" fmla="*/ 0 h 44"/>
                <a:gd name="T82" fmla="*/ 46 w 46"/>
                <a:gd name="T83" fmla="*/ 0 h 44"/>
                <a:gd name="T84" fmla="*/ 46 w 46"/>
                <a:gd name="T85" fmla="*/ 0 h 44"/>
                <a:gd name="T86" fmla="*/ 46 w 46"/>
                <a:gd name="T87" fmla="*/ 2 h 44"/>
                <a:gd name="T88" fmla="*/ 46 w 46"/>
                <a:gd name="T89" fmla="*/ 42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" h="44">
                  <a:moveTo>
                    <a:pt x="46" y="42"/>
                  </a:moveTo>
                  <a:lnTo>
                    <a:pt x="46" y="42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6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6" y="4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9250" y="1052513"/>
            <a:ext cx="5786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pPr algn="ctr"/>
            <a:endParaRPr lang="en-GB" sz="2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A useful tool for parents and carers: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/>
          </a:p>
          <a:p>
            <a:endParaRPr lang="en-GB" sz="1200" b="1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43" y="2739051"/>
            <a:ext cx="5447026" cy="86409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10" y="3933056"/>
            <a:ext cx="1333500" cy="1333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922</Words>
  <Application>Microsoft Office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Helen Slatter</cp:lastModifiedBy>
  <cp:revision>73</cp:revision>
  <cp:lastPrinted>2017-02-08T17:28:13Z</cp:lastPrinted>
  <dcterms:created xsi:type="dcterms:W3CDTF">2012-02-09T22:23:27Z</dcterms:created>
  <dcterms:modified xsi:type="dcterms:W3CDTF">2017-09-15T10:09:09Z</dcterms:modified>
</cp:coreProperties>
</file>